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56" r:id="rId2"/>
    <p:sldId id="286" r:id="rId3"/>
    <p:sldId id="343" r:id="rId4"/>
    <p:sldId id="335" r:id="rId5"/>
    <p:sldId id="342" r:id="rId6"/>
    <p:sldId id="323" r:id="rId7"/>
    <p:sldId id="338" r:id="rId8"/>
    <p:sldId id="270" r:id="rId9"/>
    <p:sldId id="336" r:id="rId10"/>
    <p:sldId id="337" r:id="rId11"/>
    <p:sldId id="299" r:id="rId12"/>
    <p:sldId id="300" r:id="rId13"/>
    <p:sldId id="301" r:id="rId14"/>
    <p:sldId id="302" r:id="rId15"/>
    <p:sldId id="333" r:id="rId16"/>
    <p:sldId id="324" r:id="rId17"/>
    <p:sldId id="325" r:id="rId18"/>
    <p:sldId id="271" r:id="rId19"/>
    <p:sldId id="330" r:id="rId20"/>
    <p:sldId id="263" r:id="rId21"/>
    <p:sldId id="265" r:id="rId22"/>
    <p:sldId id="264" r:id="rId23"/>
    <p:sldId id="266" r:id="rId24"/>
    <p:sldId id="331" r:id="rId25"/>
    <p:sldId id="268" r:id="rId26"/>
    <p:sldId id="303" r:id="rId27"/>
    <p:sldId id="329" r:id="rId28"/>
    <p:sldId id="305" r:id="rId29"/>
    <p:sldId id="339" r:id="rId30"/>
    <p:sldId id="340" r:id="rId31"/>
    <p:sldId id="320" r:id="rId32"/>
    <p:sldId id="274" r:id="rId33"/>
    <p:sldId id="341" r:id="rId34"/>
    <p:sldId id="269" r:id="rId35"/>
    <p:sldId id="304" r:id="rId36"/>
    <p:sldId id="273" r:id="rId37"/>
    <p:sldId id="293" r:id="rId38"/>
    <p:sldId id="307" r:id="rId39"/>
    <p:sldId id="297" r:id="rId40"/>
    <p:sldId id="298" r:id="rId41"/>
    <p:sldId id="290" r:id="rId42"/>
    <p:sldId id="322" r:id="rId43"/>
    <p:sldId id="294" r:id="rId44"/>
    <p:sldId id="291" r:id="rId45"/>
    <p:sldId id="295" r:id="rId46"/>
    <p:sldId id="292" r:id="rId47"/>
    <p:sldId id="296" r:id="rId48"/>
    <p:sldId id="275" r:id="rId49"/>
    <p:sldId id="276" r:id="rId50"/>
    <p:sldId id="277" r:id="rId51"/>
    <p:sldId id="327" r:id="rId52"/>
    <p:sldId id="326" r:id="rId53"/>
    <p:sldId id="282" r:id="rId54"/>
    <p:sldId id="313" r:id="rId55"/>
    <p:sldId id="278" r:id="rId56"/>
    <p:sldId id="314" r:id="rId57"/>
    <p:sldId id="328" r:id="rId58"/>
    <p:sldId id="315" r:id="rId59"/>
    <p:sldId id="317" r:id="rId60"/>
    <p:sldId id="316" r:id="rId61"/>
    <p:sldId id="318" r:id="rId62"/>
    <p:sldId id="279" r:id="rId63"/>
    <p:sldId id="281" r:id="rId64"/>
    <p:sldId id="280" r:id="rId65"/>
    <p:sldId id="321" r:id="rId66"/>
    <p:sldId id="288" r:id="rId67"/>
    <p:sldId id="285" r:id="rId6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10" autoAdjust="0"/>
    <p:restoredTop sz="83436" autoAdjust="0"/>
  </p:normalViewPr>
  <p:slideViewPr>
    <p:cSldViewPr>
      <p:cViewPr varScale="1">
        <p:scale>
          <a:sx n="117" d="100"/>
          <a:sy n="117" d="100"/>
        </p:scale>
        <p:origin x="-17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7B7CE-DE3D-4797-9D6E-43C0BFE71DCE}" type="datetimeFigureOut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CB0AD-5315-429B-967E-CCE2093AB5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3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10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7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9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9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5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25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74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72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657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34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79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B82-F94B-49BC-AC98-82F0F197A595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6629-89F8-42EB-AEEB-F00C6398EC22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FC5-F3A3-4205-BA69-73D91B814D00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C9D4-5AD9-4231-A7B4-9C55AAEB0983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DFF9-6FDF-428C-A66E-1B6A00D64A45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4BBC-56C6-4FCE-85F0-1C39414BBB16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A5E0-6E39-4448-BFB7-BAD96440CCC0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649-62E4-4BF4-9AC6-35AEC0A2AD40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2578-2B52-4C7A-87DE-768E97684F04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133600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9D75-832F-4F42-9CF9-401821D90F36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6356350"/>
            <a:ext cx="1882552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028C-3B08-44E8-BDA3-3EE4A9B16364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1D88-6C7D-44E4-8F79-B241D8A5D3AF}" type="datetime1">
              <a:rPr lang="ko-KR" altLang="en-US" smtClean="0"/>
              <a:pPr/>
              <a:t>2015-12-25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2490465"/>
            <a:ext cx="7772400" cy="1226567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err="1" smtClean="0"/>
              <a:t>Kwebbook</a:t>
            </a:r>
            <a:r>
              <a:rPr lang="en-US" altLang="ko-KR" sz="2000" b="1" dirty="0" smtClean="0"/>
              <a:t> User Storyboard</a:t>
            </a:r>
            <a:endParaRPr lang="ko-KR" altLang="en-US" sz="2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95588" y="3382144"/>
            <a:ext cx="1616224" cy="69492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설계서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2015.11.17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59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70712"/>
              </p:ext>
            </p:extLst>
          </p:nvPr>
        </p:nvGraphicFramePr>
        <p:xfrm>
          <a:off x="5988714" y="692696"/>
          <a:ext cx="2880320" cy="31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x-none" sz="1000" dirty="0" smtClean="0">
                          <a:solidFill>
                            <a:srgbClr val="000000"/>
                          </a:solidFill>
                        </a:rPr>
                        <a:t>shows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contents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registered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freeboard</a:t>
                      </a:r>
                      <a:r>
                        <a:rPr lang="ko-KR" altLang="en-US" sz="1000" dirty="0"/>
                        <a:t/>
                      </a:r>
                      <a:br>
                        <a:rPr lang="ko-KR" altLang="en-US" sz="1000" dirty="0"/>
                      </a:br>
                      <a:r>
                        <a:rPr lang="en-US" altLang="ko-KR" sz="1000" dirty="0">
                          <a:latin typeface="맑은 고딕" charset="0"/>
                        </a:rPr>
                        <a:t>shows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charset="0"/>
                        </a:rPr>
                        <a:t>Ap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preciation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> 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review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/>
                      </a:r>
                      <a:br>
                        <a:rPr lang="ko-KR" altLang="en-US" sz="1000" dirty="0">
                          <a:latin typeface="맑은 고딕" charset="0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shows 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x-none" sz="1000" dirty="0">
                          <a:solidFill>
                            <a:srgbClr val="000000"/>
                          </a:solidFill>
                        </a:rPr>
                        <a:t>Charge c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oupon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go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button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when clicked, moves to [charge]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*Upon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login, popup message for continuously reading from the last page read prints-continuously read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(bookmark function)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Work name/episode name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When clicking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on move, moves to corresponding [see work contents]</a:t>
                      </a:r>
                      <a:endParaRPr lang="ko-KR" altLang="en-US" sz="10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195736" y="507068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Close Button"/>
          <p:cNvGrpSpPr/>
          <p:nvPr>
            <p:custDataLst>
              <p:tags r:id="rId1"/>
            </p:custDataLst>
          </p:nvPr>
        </p:nvGrpSpPr>
        <p:grpSpPr>
          <a:xfrm>
            <a:off x="4610321" y="5132819"/>
            <a:ext cx="249711" cy="241995"/>
            <a:chOff x="1642631" y="2531766"/>
            <a:chExt cx="200534" cy="241995"/>
          </a:xfrm>
        </p:grpSpPr>
        <p:sp>
          <p:nvSpPr>
            <p:cNvPr id="9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126060" y="5170285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err="1" smtClean="0"/>
              <a:t>이어읽기</a:t>
            </a:r>
            <a:endParaRPr lang="ko-KR" altLang="en-US" b="1" dirty="0"/>
          </a:p>
        </p:txBody>
      </p:sp>
      <p:sp>
        <p:nvSpPr>
          <p:cNvPr id="98" name="Button"/>
          <p:cNvSpPr>
            <a:spLocks/>
          </p:cNvSpPr>
          <p:nvPr/>
        </p:nvSpPr>
        <p:spPr bwMode="auto">
          <a:xfrm>
            <a:off x="262555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effectLst/>
                <a:latin typeface="Calibri"/>
              </a:rPr>
              <a:t>이동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8450" y="546720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가장 최근에 읽은 </a:t>
            </a:r>
            <a:r>
              <a:rPr lang="en-US" altLang="ko-KR" sz="800" dirty="0" smtClean="0"/>
              <a:t>work</a:t>
            </a:r>
            <a:r>
              <a:rPr lang="ko-KR" altLang="en-US" sz="800" dirty="0" smtClean="0"/>
              <a:t>으로 이동하시겠습니까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2348450" y="574281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100" b="1" dirty="0" err="1" smtClean="0"/>
              <a:t>수라왕</a:t>
            </a:r>
            <a:endParaRPr lang="ko-KR" altLang="en-US" sz="11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2339752" y="594928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화 바닷가에서</a:t>
            </a:r>
            <a:endParaRPr lang="ko-KR" altLang="en-US" sz="1000" dirty="0"/>
          </a:p>
        </p:txBody>
      </p:sp>
      <p:sp>
        <p:nvSpPr>
          <p:cNvPr id="103" name="Button"/>
          <p:cNvSpPr>
            <a:spLocks/>
          </p:cNvSpPr>
          <p:nvPr/>
        </p:nvSpPr>
        <p:spPr bwMode="auto">
          <a:xfrm>
            <a:off x="357019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latin typeface="Calibri"/>
              </a:rPr>
              <a:t>취</a:t>
            </a:r>
            <a:r>
              <a:rPr lang="ko-KR" altLang="en-US" sz="800" dirty="0">
                <a:solidFill>
                  <a:srgbClr val="262626"/>
                </a:solidFill>
                <a:latin typeface="Calibri"/>
              </a:rPr>
              <a:t>소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2123728" y="491285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35321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타원 110"/>
          <p:cNvSpPr/>
          <p:nvPr/>
        </p:nvSpPr>
        <p:spPr>
          <a:xfrm>
            <a:off x="2515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0517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987824" y="32965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516584" y="385433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6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87729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si</a:t>
                      </a:r>
                      <a:r>
                        <a:rPr lang="en-US" altLang="ko-KR" sz="1000" dirty="0" err="1" smtClean="0"/>
                        <a:t>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signup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293534"/>
              </p:ext>
            </p:extLst>
          </p:nvPr>
        </p:nvGraphicFramePr>
        <p:xfrm>
          <a:off x="6282845" y="696561"/>
          <a:ext cx="2880320" cy="535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</a:t>
                      </a:r>
                      <a:r>
                        <a:rPr lang="en-US" altLang="ko-KR" sz="800" baseline="0" dirty="0" smtClean="0"/>
                        <a:t> 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already used ID, alert</a:t>
                      </a:r>
                      <a:r>
                        <a:rPr lang="en-US" altLang="ko-KR" sz="800" baseline="0" dirty="0" smtClean="0"/>
                        <a:t> window shows “</a:t>
                      </a:r>
                      <a:r>
                        <a:rPr lang="ko-KR" altLang="en-US" sz="800" baseline="0" dirty="0" smtClean="0"/>
                        <a:t>사용 중인 아이디입니다</a:t>
                      </a:r>
                      <a:r>
                        <a:rPr lang="en-US" altLang="ko-KR" sz="800" baseline="0" dirty="0" smtClean="0"/>
                        <a:t>”(ID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When</a:t>
                      </a:r>
                      <a:r>
                        <a:rPr lang="en-US" altLang="ko-KR" sz="800" baseline="0" dirty="0" smtClean="0"/>
                        <a:t> not overlapping, alert shows (“you may used it.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if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in</a:t>
                      </a:r>
                      <a:r>
                        <a:rPr lang="en-US" altLang="ko-KR" sz="800" baseline="0" dirty="0" smtClean="0"/>
                        <a:t> use alert window shows “</a:t>
                      </a:r>
                      <a:r>
                        <a:rPr lang="ko-KR" altLang="en-US" sz="800" baseline="0" dirty="0" smtClean="0"/>
                        <a:t>사용 중인 닉네임입니다</a:t>
                      </a:r>
                      <a:r>
                        <a:rPr lang="en-US" altLang="ko-KR" sz="800" baseline="0" dirty="0" smtClean="0"/>
                        <a:t>.”(nickname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- When not overlapped, alert</a:t>
                      </a:r>
                      <a:r>
                        <a:rPr lang="en-US" altLang="ko-KR" sz="800" baseline="0" dirty="0" smtClean="0"/>
                        <a:t> window shows “(“</a:t>
                      </a:r>
                      <a:r>
                        <a:rPr lang="ko-KR" altLang="en-US" sz="800" baseline="0" dirty="0" smtClean="0"/>
                        <a:t>사용하실 수 있습니다</a:t>
                      </a:r>
                      <a:r>
                        <a:rPr lang="en-US" altLang="ko-KR" sz="800" baseline="0" dirty="0" smtClean="0"/>
                        <a:t>”(you may use it.)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6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Email address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Cell phone no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input space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DOB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year/month/day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Gender</a:t>
                      </a:r>
                      <a:r>
                        <a:rPr lang="en-US" altLang="ko-KR" sz="800" baseline="0" dirty="0" smtClean="0"/>
                        <a:t> option radio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Terms of use agreement check box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- Signup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essential items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 isn’t all filled out, warning window shows “</a:t>
                      </a:r>
                      <a:r>
                        <a:rPr lang="ko-KR" altLang="en-US" sz="800" dirty="0" smtClean="0"/>
                        <a:t>회원정보를 모두 입력해주세요</a:t>
                      </a:r>
                      <a:r>
                        <a:rPr lang="en-US" altLang="ko-KR" sz="800" dirty="0" smtClean="0"/>
                        <a:t>”(enter all member info.)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ID, 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 isn’t done, warning window shows (“</a:t>
                      </a:r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닉네임 중복확인을 해주세요</a:t>
                      </a:r>
                      <a:r>
                        <a:rPr lang="en-US" altLang="ko-KR" sz="800" dirty="0" smtClean="0"/>
                        <a:t>.”complete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ID/nickname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 everything is entered, signup</a:t>
                      </a:r>
                      <a:r>
                        <a:rPr lang="en-US" altLang="ko-KR" sz="800" baseline="0" dirty="0" smtClean="0"/>
                        <a:t> is processed and signup completion alert window shows </a:t>
                      </a:r>
                      <a:r>
                        <a:rPr lang="ko-KR" altLang="en-US" sz="800" baseline="0" dirty="0" smtClean="0"/>
                        <a:t>“회원가입이 완료되었습니다</a:t>
                      </a:r>
                      <a:r>
                        <a:rPr lang="en-US" altLang="ko-KR" sz="800" baseline="0" dirty="0" smtClean="0"/>
                        <a:t>. </a:t>
                      </a:r>
                      <a:r>
                        <a:rPr lang="ko-KR" altLang="en-US" sz="800" baseline="0" dirty="0" err="1" smtClean="0"/>
                        <a:t>메인페이지로</a:t>
                      </a:r>
                      <a:r>
                        <a:rPr lang="ko-KR" altLang="en-US" sz="800" baseline="0" dirty="0" smtClean="0"/>
                        <a:t> 이동합니다</a:t>
                      </a:r>
                      <a:r>
                        <a:rPr lang="en-US" altLang="ko-KR" sz="800" baseline="0" dirty="0" smtClean="0"/>
                        <a:t>.”(</a:t>
                      </a:r>
                      <a:r>
                        <a:rPr lang="en-US" altLang="ko-KR" sz="800" dirty="0" smtClean="0"/>
                        <a:t>Sign</a:t>
                      </a:r>
                      <a:r>
                        <a:rPr lang="en-US" altLang="ko-KR" sz="800" baseline="0" dirty="0" smtClean="0"/>
                        <a:t>up is complete. Moving to main page.)</a:t>
                      </a:r>
                      <a:r>
                        <a:rPr lang="en-US" altLang="ko-KR" sz="800" dirty="0" smtClean="0"/>
                        <a:t> If “</a:t>
                      </a:r>
                      <a:r>
                        <a:rPr lang="ko-KR" altLang="en-US" sz="800" dirty="0" smtClean="0"/>
                        <a:t>확인</a:t>
                      </a:r>
                      <a:r>
                        <a:rPr lang="en-US" altLang="ko-KR" sz="800" dirty="0" smtClean="0"/>
                        <a:t>” OK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pressed, login is processed</a:t>
                      </a:r>
                      <a:r>
                        <a:rPr lang="en-US" altLang="ko-KR" sz="800" baseline="0" dirty="0" smtClean="0"/>
                        <a:t> and moves to [home]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91944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67876"/>
              </p:ext>
            </p:extLst>
          </p:nvPr>
        </p:nvGraphicFramePr>
        <p:xfrm>
          <a:off x="3826421" y="1196752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503528" y="1556792"/>
            <a:ext cx="44285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5616" y="2030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1115616" y="243121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1115616" y="280866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1115616" y="3158960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115616" y="353849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312112" y="201966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312112" y="242634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312112" y="279892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312112" y="3149211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312112" y="355698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15616" y="3951048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10" name="직사각형 109"/>
          <p:cNvSpPr/>
          <p:nvPr/>
        </p:nvSpPr>
        <p:spPr>
          <a:xfrm>
            <a:off x="2332245" y="3941299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051720" y="6372865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12" name="Check Box"/>
          <p:cNvGrpSpPr/>
          <p:nvPr>
            <p:custDataLst>
              <p:tags r:id="rId1"/>
            </p:custDataLst>
          </p:nvPr>
        </p:nvGrpSpPr>
        <p:grpSpPr>
          <a:xfrm>
            <a:off x="1374112" y="6077002"/>
            <a:ext cx="2765840" cy="160310"/>
            <a:chOff x="3199510" y="-1077908"/>
            <a:chExt cx="2765840" cy="160310"/>
          </a:xfrm>
        </p:grpSpPr>
        <p:sp>
          <p:nvSpPr>
            <p:cNvPr id="113" name="Check Mark Rectangle"/>
            <p:cNvSpPr/>
            <p:nvPr>
              <p:custDataLst>
                <p:tags r:id="rId2"/>
              </p:custDataLst>
            </p:nvPr>
          </p:nvSpPr>
          <p:spPr>
            <a:xfrm>
              <a:off x="3199510" y="-1040653"/>
              <a:ext cx="85799" cy="85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u="sng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4" name="Check Box Label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281469" y="-1077908"/>
              <a:ext cx="2683881" cy="160310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6800" tIns="10800" rIns="10800" bIns="1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rPr>
                <a:t>이용 약관 및 개인정보취급방침에 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동의합니다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.(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필수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en-US" sz="900" dirty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1459911" y="6221018"/>
            <a:ext cx="54024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159545" y="6221018"/>
            <a:ext cx="90028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71600" y="1628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71600" y="1916832"/>
            <a:ext cx="34203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213211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123728" y="2278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12372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123728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2123728" y="34290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2123728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194112" y="597715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6" name="Button"/>
          <p:cNvSpPr>
            <a:spLocks/>
          </p:cNvSpPr>
          <p:nvPr/>
        </p:nvSpPr>
        <p:spPr bwMode="auto">
          <a:xfrm>
            <a:off x="3925456" y="2003594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7" name="Button"/>
          <p:cNvSpPr>
            <a:spLocks/>
          </p:cNvSpPr>
          <p:nvPr/>
        </p:nvSpPr>
        <p:spPr bwMode="auto">
          <a:xfrm>
            <a:off x="3925456" y="2781562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115616" y="454970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115616" y="56702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298370" y="4521307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488700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111013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362196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2578637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</p:txBody>
      </p:sp>
      <p:sp>
        <p:nvSpPr>
          <p:cNvPr id="135" name="타원 134"/>
          <p:cNvSpPr/>
          <p:nvPr/>
        </p:nvSpPr>
        <p:spPr>
          <a:xfrm>
            <a:off x="3319599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3536041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</a:p>
        </p:txBody>
      </p:sp>
      <p:sp>
        <p:nvSpPr>
          <p:cNvPr id="137" name="이등변 삼각형 136"/>
          <p:cNvSpPr/>
          <p:nvPr/>
        </p:nvSpPr>
        <p:spPr>
          <a:xfrm flipV="1">
            <a:off x="3262067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이등변 삼각형 137"/>
          <p:cNvSpPr/>
          <p:nvPr/>
        </p:nvSpPr>
        <p:spPr>
          <a:xfrm flipV="1">
            <a:off x="3894041" y="461230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이등변 삼각형 138"/>
          <p:cNvSpPr/>
          <p:nvPr/>
        </p:nvSpPr>
        <p:spPr>
          <a:xfrm flipV="1">
            <a:off x="4532310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2123728" y="44597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123728" y="57245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1820158" y="6341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051720" y="486916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※ </a:t>
            </a:r>
            <a:r>
              <a:rPr lang="ko-KR" altLang="en-US" sz="800" dirty="0" smtClean="0"/>
              <a:t>생년월일 정보에 따라 작품을 등록할 수 있는 리그가 달라집니다</a:t>
            </a:r>
            <a:r>
              <a:rPr lang="en-US" altLang="ko-KR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</a:t>
            </a:r>
            <a:r>
              <a:rPr lang="ko-KR" altLang="en-US" sz="800" dirty="0" err="1"/>
              <a:t>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미만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로우틴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ko-KR" altLang="en-US" sz="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115616" y="424426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45" name="직사각형 144"/>
          <p:cNvSpPr/>
          <p:nvPr/>
        </p:nvSpPr>
        <p:spPr>
          <a:xfrm>
            <a:off x="2332245" y="42345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123728" y="41542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276673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05346"/>
              </p:ext>
            </p:extLst>
          </p:nvPr>
        </p:nvGraphicFramePr>
        <p:xfrm>
          <a:off x="6282845" y="696561"/>
          <a:ext cx="2880320" cy="423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 mouse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text “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</a:t>
                      </a:r>
                      <a:r>
                        <a:rPr lang="en-US" altLang="ko-KR" sz="1000" baseline="0" dirty="0" smtClean="0"/>
                        <a:t> the mouse is clicked, text “</a:t>
                      </a:r>
                      <a:r>
                        <a:rPr lang="ko-KR" altLang="en-US" sz="1000" baseline="0" dirty="0" smtClean="0"/>
                        <a:t>비밀번호</a:t>
                      </a:r>
                      <a:r>
                        <a:rPr lang="en-US" altLang="ko-KR" sz="1000" baseline="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 If ID and PW info match, login</a:t>
                      </a:r>
                      <a:r>
                        <a:rPr lang="en-US" altLang="ko-KR" sz="1000" baseline="0" dirty="0" smtClean="0"/>
                        <a:t> processed and moves to [main]</a:t>
                      </a:r>
                      <a:r>
                        <a:rPr lang="ko-KR" altLang="en-US" sz="1000" dirty="0" smtClean="0"/>
                        <a:t/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</a:t>
                      </a:r>
                      <a:r>
                        <a:rPr lang="en-US" altLang="ko-KR" sz="1000" baseline="0" dirty="0" smtClean="0"/>
                        <a:t> and </a:t>
                      </a:r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don’t match, alert</a:t>
                      </a:r>
                      <a:r>
                        <a:rPr lang="en-US" altLang="ko-KR" sz="1000" baseline="0" dirty="0" smtClean="0"/>
                        <a:t> window will show </a:t>
                      </a:r>
                      <a:r>
                        <a:rPr lang="ko-KR" altLang="en-US" sz="1000" baseline="0" dirty="0" smtClean="0"/>
                        <a:t>“아이디와 비밀번호를 다시 확인해주십시오</a:t>
                      </a:r>
                      <a:r>
                        <a:rPr lang="en-US" altLang="ko-KR" sz="1000" baseline="0" dirty="0" smtClean="0"/>
                        <a:t>.”(ID and PW recheck please.) If check is clicked, main page is left with the ID input and PW is empty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 check box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login ID</a:t>
                      </a:r>
                      <a:r>
                        <a:rPr lang="en-US" altLang="ko-KR" sz="1000" baseline="0" dirty="0" smtClean="0"/>
                        <a:t> input value is automatically entered in ‘ID input box’ on next access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Link to [</a:t>
                      </a:r>
                      <a:r>
                        <a:rPr lang="en-US" altLang="ko-KR" sz="1000" dirty="0" err="1" smtClean="0"/>
                        <a:t>find_id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Link</a:t>
                      </a:r>
                      <a:r>
                        <a:rPr lang="en-US" altLang="ko-KR" sz="1000" baseline="0" dirty="0" smtClean="0"/>
                        <a:t>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find_pw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When clicked link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[signup]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3" name="Input"/>
          <p:cNvSpPr/>
          <p:nvPr/>
        </p:nvSpPr>
        <p:spPr>
          <a:xfrm>
            <a:off x="863569" y="2553355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ko-KR" alt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Input"/>
          <p:cNvSpPr/>
          <p:nvPr/>
        </p:nvSpPr>
        <p:spPr>
          <a:xfrm>
            <a:off x="873535" y="3089720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tton"/>
          <p:cNvSpPr>
            <a:spLocks/>
          </p:cNvSpPr>
          <p:nvPr/>
        </p:nvSpPr>
        <p:spPr bwMode="auto">
          <a:xfrm>
            <a:off x="3610660" y="2529477"/>
            <a:ext cx="1105356" cy="867969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로그인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8039" y="1732166"/>
            <a:ext cx="761747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648938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47342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3568" y="23733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3568" y="29997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520660" y="24394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30259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634664" y="3943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762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71048" y="4725144"/>
            <a:ext cx="2656636" cy="1475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아직 계정이 없으신가요</a:t>
            </a:r>
            <a:r>
              <a:rPr lang="en-US" altLang="ko-KR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46351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42307" y="3573016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저장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73535" y="3573016"/>
            <a:ext cx="135377" cy="147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3535" y="34830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53843"/>
              </p:ext>
            </p:extLst>
          </p:nvPr>
        </p:nvGraphicFramePr>
        <p:xfrm>
          <a:off x="3839525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7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4287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5906"/>
              </p:ext>
            </p:extLst>
          </p:nvPr>
        </p:nvGraphicFramePr>
        <p:xfrm>
          <a:off x="6282845" y="696561"/>
          <a:ext cx="2880320" cy="265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“한글 성명 입력” </a:t>
                      </a:r>
                      <a:r>
                        <a:rPr lang="en-US" altLang="ko-KR" sz="1000" dirty="0" smtClean="0"/>
                        <a:t>(Korean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“</a:t>
                      </a: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입력”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match, (4)</a:t>
                      </a:r>
                      <a:r>
                        <a:rPr lang="en-US" altLang="ko-KR" sz="1000" baseline="0" dirty="0" smtClean="0"/>
                        <a:t> popup window shows. Last 3 letters of ID show as *. When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don’t match,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.” (There are no matching member info.) After message shows, if check is clicked,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039" y="1732166"/>
            <a:ext cx="1279665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Input"/>
          <p:cNvSpPr/>
          <p:nvPr/>
        </p:nvSpPr>
        <p:spPr>
          <a:xfrm>
            <a:off x="927898" y="247395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한글 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Input"/>
          <p:cNvSpPr/>
          <p:nvPr/>
        </p:nvSpPr>
        <p:spPr>
          <a:xfrm>
            <a:off x="927898" y="289956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</a:t>
            </a:r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/>
          <p:cNvSpPr>
            <a:spLocks/>
          </p:cNvSpPr>
          <p:nvPr/>
        </p:nvSpPr>
        <p:spPr bwMode="auto">
          <a:xfrm>
            <a:off x="959014" y="3655628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0894" y="322994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</a:t>
            </a:r>
            <a:r>
              <a:rPr lang="ko-KR" altLang="en-US" sz="800" dirty="0" err="1" smtClean="0"/>
              <a:t>이메일만</a:t>
            </a:r>
            <a:r>
              <a:rPr lang="ko-KR" altLang="en-US" sz="800" dirty="0" smtClean="0"/>
              <a:t>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3129387" y="455675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Close Button"/>
          <p:cNvGrpSpPr/>
          <p:nvPr>
            <p:custDataLst>
              <p:tags r:id="rId1"/>
            </p:custDataLst>
          </p:nvPr>
        </p:nvGrpSpPr>
        <p:grpSpPr>
          <a:xfrm>
            <a:off x="5566033" y="4628763"/>
            <a:ext cx="249711" cy="241995"/>
            <a:chOff x="1642631" y="2531766"/>
            <a:chExt cx="200534" cy="241995"/>
          </a:xfrm>
        </p:grpSpPr>
        <p:sp>
          <p:nvSpPr>
            <p:cNvPr id="52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232154" y="4666229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smtClean="0"/>
              <a:t>아이디 찾기</a:t>
            </a:r>
            <a:endParaRPr lang="ko-KR" altLang="en-US" b="1" dirty="0"/>
          </a:p>
        </p:txBody>
      </p:sp>
      <p:sp>
        <p:nvSpPr>
          <p:cNvPr id="68" name="Button"/>
          <p:cNvSpPr>
            <a:spLocks/>
          </p:cNvSpPr>
          <p:nvPr/>
        </p:nvSpPr>
        <p:spPr bwMode="auto">
          <a:xfrm>
            <a:off x="4114243" y="5877272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rgbClr val="262626"/>
                </a:solidFill>
                <a:effectLst/>
                <a:latin typeface="Calibri"/>
              </a:rPr>
              <a:t>확인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71866" y="496314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아이디 찾기 결과 아이디 정보는 아래와 같습니다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271866" y="5156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100" b="1" dirty="0" err="1" smtClean="0"/>
              <a:t>Abcd</a:t>
            </a:r>
            <a:r>
              <a:rPr lang="en-US" altLang="ko-KR" sz="1100" b="1" dirty="0" smtClean="0"/>
              <a:t>***</a:t>
            </a:r>
            <a:endParaRPr lang="ko-KR" altLang="en-US" sz="11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271866" y="5512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개인정보보호를 위해 아이디 뒷자리는 ***</a:t>
            </a:r>
            <a:r>
              <a:rPr lang="ko-KR" altLang="en-US" sz="800" dirty="0" err="1"/>
              <a:t>로</a:t>
            </a:r>
            <a:r>
              <a:rPr lang="ko-KR" altLang="en-US" sz="800" dirty="0"/>
              <a:t> 표시 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75" name="꺾인 연결선 74"/>
          <p:cNvCxnSpPr>
            <a:stCxn id="47" idx="3"/>
          </p:cNvCxnSpPr>
          <p:nvPr/>
        </p:nvCxnSpPr>
        <p:spPr>
          <a:xfrm>
            <a:off x="4500531" y="3805845"/>
            <a:ext cx="603831" cy="7509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20894" y="4042800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xxx@xxx..xxx</a:t>
            </a:r>
            <a:endParaRPr lang="ko-KR" altLang="en-US" sz="800" dirty="0"/>
          </a:p>
        </p:txBody>
      </p:sp>
      <p:sp>
        <p:nvSpPr>
          <p:cNvPr id="81" name="타원 80"/>
          <p:cNvSpPr/>
          <p:nvPr/>
        </p:nvSpPr>
        <p:spPr>
          <a:xfrm>
            <a:off x="771191" y="23839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71191" y="28095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71191" y="35656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3052154" y="45124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486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08982"/>
              </p:ext>
            </p:extLst>
          </p:nvPr>
        </p:nvGraphicFramePr>
        <p:xfrm>
          <a:off x="384711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5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88777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78872"/>
              </p:ext>
            </p:extLst>
          </p:nvPr>
        </p:nvGraphicFramePr>
        <p:xfrm>
          <a:off x="6282845" y="696561"/>
          <a:ext cx="2880320" cy="348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“아이디”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“성명 입력””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입력”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match with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 window shows </a:t>
                      </a:r>
                      <a:r>
                        <a:rPr lang="ko-KR" altLang="en-US" sz="1000" dirty="0" smtClean="0"/>
                        <a:t>“해당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주소로 회원님의 임시 비밀번호를 보내드렸습니다</a:t>
                      </a:r>
                      <a:r>
                        <a:rPr lang="en-US" altLang="ko-KR" sz="1000" dirty="0" smtClean="0"/>
                        <a:t>.” (Your</a:t>
                      </a:r>
                      <a:r>
                        <a:rPr lang="en-US" altLang="ko-KR" sz="1000" baseline="0" dirty="0" smtClean="0"/>
                        <a:t> temporary PW has been sent to the corresponding email address.) If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ID,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don’t match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다시 확인해 주십시오</a:t>
                      </a:r>
                      <a:r>
                        <a:rPr lang="en-US" altLang="ko-KR" sz="1000" baseline="0" dirty="0" smtClean="0"/>
                        <a:t>.” (There are no matching member info. Please recheck.) After message shows, if check is clicked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8039" y="1732166"/>
            <a:ext cx="1351673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Input"/>
          <p:cNvSpPr/>
          <p:nvPr/>
        </p:nvSpPr>
        <p:spPr>
          <a:xfrm>
            <a:off x="960132" y="292494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Input"/>
          <p:cNvSpPr/>
          <p:nvPr/>
        </p:nvSpPr>
        <p:spPr>
          <a:xfrm>
            <a:off x="960132" y="3337298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utton"/>
          <p:cNvSpPr>
            <a:spLocks/>
          </p:cNvSpPr>
          <p:nvPr/>
        </p:nvSpPr>
        <p:spPr bwMode="auto">
          <a:xfrm>
            <a:off x="991248" y="3920655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임시 비밀번호 전송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3128" y="2215897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성함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이메일 주소를 입력하세요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" name="Input"/>
          <p:cNvSpPr/>
          <p:nvPr/>
        </p:nvSpPr>
        <p:spPr>
          <a:xfrm>
            <a:off x="960132" y="251694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3128" y="437613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 xxxx@xxx.com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953128" y="3645024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이메일 주소만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9" name="타원 48"/>
          <p:cNvSpPr/>
          <p:nvPr/>
        </p:nvSpPr>
        <p:spPr>
          <a:xfrm>
            <a:off x="755596" y="2426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55596" y="28246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5596" y="32401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5596" y="3898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4306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67510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2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926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2986" y="916155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57324"/>
              </p:ext>
            </p:extLst>
          </p:nvPr>
        </p:nvGraphicFramePr>
        <p:xfrm>
          <a:off x="42146" y="1420211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0326"/>
              </p:ext>
            </p:extLst>
          </p:nvPr>
        </p:nvGraphicFramePr>
        <p:xfrm>
          <a:off x="57002" y="1981873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57002" y="1780251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37452"/>
              </p:ext>
            </p:extLst>
          </p:nvPr>
        </p:nvGraphicFramePr>
        <p:xfrm>
          <a:off x="57002" y="4385362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7002" y="4185818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001218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217242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433266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5" name="Picture 2"/>
          <p:cNvPicPr>
            <a:picLocks noChangeArrowheads="1"/>
          </p:cNvPicPr>
          <p:nvPr/>
        </p:nvPicPr>
        <p:blipFill>
          <a:blip r:embed="rId3" cstate="print"/>
          <a:srcRect l="61610" t="50273" r="17597" b="22436"/>
          <a:stretch>
            <a:fillRect/>
          </a:stretch>
        </p:blipFill>
        <p:spPr bwMode="auto">
          <a:xfrm>
            <a:off x="2073226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2"/>
          <p:cNvPicPr>
            <a:picLocks noChangeArrowheads="1"/>
          </p:cNvPicPr>
          <p:nvPr/>
        </p:nvPicPr>
        <p:blipFill>
          <a:blip r:embed="rId4" cstate="print"/>
          <a:srcRect l="73988" t="18755" r="5295" b="52940"/>
          <a:stretch>
            <a:fillRect/>
          </a:stretch>
        </p:blipFill>
        <p:spPr bwMode="auto">
          <a:xfrm>
            <a:off x="4089449" y="2029806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2"/>
          <p:cNvPicPr>
            <a:picLocks noChangeArrowheads="1"/>
          </p:cNvPicPr>
          <p:nvPr/>
        </p:nvPicPr>
        <p:blipFill>
          <a:blip r:embed="rId4" cstate="print"/>
          <a:srcRect l="73002" t="67806" r="5295" b="3340"/>
          <a:stretch>
            <a:fillRect/>
          </a:stretch>
        </p:blipFill>
        <p:spPr bwMode="auto">
          <a:xfrm>
            <a:off x="3081338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3"/>
          <p:cNvPicPr>
            <a:picLocks noChangeArrowheads="1"/>
          </p:cNvPicPr>
          <p:nvPr/>
        </p:nvPicPr>
        <p:blipFill>
          <a:blip r:embed="rId5" cstate="print"/>
          <a:srcRect l="73979" t="12325" r="4483" b="58916"/>
          <a:stretch>
            <a:fillRect/>
          </a:stretch>
        </p:blipFill>
        <p:spPr bwMode="auto">
          <a:xfrm>
            <a:off x="1065114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3"/>
          <p:cNvPicPr>
            <a:picLocks noChangeArrowheads="1"/>
          </p:cNvPicPr>
          <p:nvPr/>
        </p:nvPicPr>
        <p:blipFill>
          <a:blip r:embed="rId6" cstate="print"/>
          <a:srcRect l="73352" t="47324" r="5506" b="13873"/>
          <a:stretch>
            <a:fillRect/>
          </a:stretch>
        </p:blipFill>
        <p:spPr bwMode="auto">
          <a:xfrm>
            <a:off x="57002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직사각형 139"/>
          <p:cNvSpPr/>
          <p:nvPr/>
        </p:nvSpPr>
        <p:spPr>
          <a:xfrm>
            <a:off x="129010" y="979699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1955586" y="1060171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675394" y="1011410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106458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73575"/>
              </p:ext>
            </p:extLst>
          </p:nvPr>
        </p:nvGraphicFramePr>
        <p:xfrm>
          <a:off x="3416589" y="1420211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1632149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218764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513386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198581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632149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2218764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513386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4198581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632149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2218764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3513386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4198581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1632149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2218764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513386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4198581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084168" y="776261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210192" y="839806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30" y="883426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/>
          <p:cNvGrpSpPr/>
          <p:nvPr/>
        </p:nvGrpSpPr>
        <p:grpSpPr>
          <a:xfrm>
            <a:off x="8676456" y="847034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8" name="직사각형 16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16955"/>
              </p:ext>
            </p:extLst>
          </p:nvPr>
        </p:nvGraphicFramePr>
        <p:xfrm>
          <a:off x="6156177" y="1128586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2" name="직사각형 171"/>
          <p:cNvSpPr/>
          <p:nvPr/>
        </p:nvSpPr>
        <p:spPr>
          <a:xfrm>
            <a:off x="6119341" y="1532345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323591" y="1795463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7452320" y="1779356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6119341" y="1748369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8564941" y="1779356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64418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78" name="TextBox 177"/>
          <p:cNvSpPr txBox="1"/>
          <p:nvPr/>
        </p:nvSpPr>
        <p:spPr>
          <a:xfrm>
            <a:off x="6356159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79" name="TextBox 178"/>
          <p:cNvSpPr txBox="1"/>
          <p:nvPr/>
        </p:nvSpPr>
        <p:spPr>
          <a:xfrm>
            <a:off x="7458247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0" name="TextBox 179"/>
          <p:cNvSpPr txBox="1"/>
          <p:nvPr/>
        </p:nvSpPr>
        <p:spPr>
          <a:xfrm>
            <a:off x="7449988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1" name="TextBox 180"/>
          <p:cNvSpPr txBox="1"/>
          <p:nvPr/>
        </p:nvSpPr>
        <p:spPr>
          <a:xfrm>
            <a:off x="8536144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2" name="TextBox 181"/>
          <p:cNvSpPr txBox="1"/>
          <p:nvPr/>
        </p:nvSpPr>
        <p:spPr>
          <a:xfrm>
            <a:off x="8527885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cxnSp>
        <p:nvCxnSpPr>
          <p:cNvPr id="183" name="직선 화살표 연결선 182"/>
          <p:cNvCxnSpPr>
            <a:endCxn id="176" idx="3"/>
          </p:cNvCxnSpPr>
          <p:nvPr/>
        </p:nvCxnSpPr>
        <p:spPr>
          <a:xfrm>
            <a:off x="6210192" y="2158634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6119341" y="418911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18506"/>
              </p:ext>
            </p:extLst>
          </p:nvPr>
        </p:nvGraphicFramePr>
        <p:xfrm>
          <a:off x="6119341" y="440513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7068624" y="466321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8154460" y="46562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7068624" y="51200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8154460" y="51131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7068624" y="558712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154460" y="558017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7068624" y="60289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8154460" y="60220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47731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774865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6120994" y="2860371"/>
            <a:ext cx="2915502" cy="11757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9" name="타원 198"/>
          <p:cNvSpPr/>
          <p:nvPr/>
        </p:nvSpPr>
        <p:spPr>
          <a:xfrm>
            <a:off x="7296700" y="3784404"/>
            <a:ext cx="153288" cy="1532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7515056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7731080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495394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</p:spTree>
    <p:extLst>
      <p:ext uri="{BB962C8B-B14F-4D97-AF65-F5344CB8AC3E}">
        <p14:creationId xmlns:p14="http://schemas.microsoft.com/office/powerpoint/2010/main" val="15359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3458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4"/>
          <a:stretch/>
        </p:blipFill>
        <p:spPr bwMode="auto">
          <a:xfrm>
            <a:off x="6121647" y="721978"/>
            <a:ext cx="2925763" cy="7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77"/>
          <a:stretch/>
        </p:blipFill>
        <p:spPr bwMode="auto">
          <a:xfrm>
            <a:off x="37514" y="721978"/>
            <a:ext cx="5133975" cy="51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26021"/>
              </p:ext>
            </p:extLst>
          </p:nvPr>
        </p:nvGraphicFramePr>
        <p:xfrm>
          <a:off x="57002" y="161232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57002" y="141277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7052245" y="6304235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3936" y="4789717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32149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218764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513386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198581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632149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218764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513386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198581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632149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218764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513386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198581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32149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18764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513386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198581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" y="3845847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18" y="3793214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119341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53492"/>
              </p:ext>
            </p:extLst>
          </p:nvPr>
        </p:nvGraphicFramePr>
        <p:xfrm>
          <a:off x="6119341" y="1772816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7068624" y="203089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154460" y="20239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068624" y="24877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154460" y="24808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68624" y="29548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154460" y="294785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068624" y="33966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154460" y="33897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119341" y="3947323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119341" y="4330139"/>
            <a:ext cx="2917155" cy="261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119341" y="4678959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119341" y="4940313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750383" y="42082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693678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412160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487918" y="40099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7494529" y="43700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494529" y="467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530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슬라이드 번호 개체 틀 27"/>
          <p:cNvSpPr txBox="1">
            <a:spLocks/>
          </p:cNvSpPr>
          <p:nvPr/>
        </p:nvSpPr>
        <p:spPr>
          <a:xfrm>
            <a:off x="2294384" y="6337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0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logout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16016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login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326307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52331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9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69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3918595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직사각형 9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67583"/>
              </p:ext>
            </p:extLst>
          </p:nvPr>
        </p:nvGraphicFramePr>
        <p:xfrm>
          <a:off x="1398316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1361480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65730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694459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361480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807080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06557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598298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2700386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692127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3778283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3770024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4" name="직사각형 183"/>
          <p:cNvSpPr/>
          <p:nvPr/>
        </p:nvSpPr>
        <p:spPr>
          <a:xfrm>
            <a:off x="1361480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91997"/>
              </p:ext>
            </p:extLst>
          </p:nvPr>
        </p:nvGraphicFramePr>
        <p:xfrm>
          <a:off x="1361480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2310763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3396599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310763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3396599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2310763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3396599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2310763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3396599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1361480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361480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361480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361480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730057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2736668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2736668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609407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02" name="표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12225"/>
              </p:ext>
            </p:extLst>
          </p:nvPr>
        </p:nvGraphicFramePr>
        <p:xfrm>
          <a:off x="2609564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8197"/>
                <a:gridCol w="808197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회원가입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로그인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표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04203"/>
              </p:ext>
            </p:extLst>
          </p:nvPr>
        </p:nvGraphicFramePr>
        <p:xfrm>
          <a:off x="2622451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4" name="직사각형 203"/>
          <p:cNvSpPr/>
          <p:nvPr/>
        </p:nvSpPr>
        <p:spPr>
          <a:xfrm>
            <a:off x="6012160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6138184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22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04448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8" name="직사각형 20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0983"/>
              </p:ext>
            </p:extLst>
          </p:nvPr>
        </p:nvGraphicFramePr>
        <p:xfrm>
          <a:off x="6084169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2" name="직사각형 211"/>
          <p:cNvSpPr/>
          <p:nvPr/>
        </p:nvSpPr>
        <p:spPr>
          <a:xfrm>
            <a:off x="6047333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251583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380312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6047333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8492933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292410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18" name="TextBox 217"/>
          <p:cNvSpPr txBox="1"/>
          <p:nvPr/>
        </p:nvSpPr>
        <p:spPr>
          <a:xfrm>
            <a:off x="6284151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19" name="TextBox 218"/>
          <p:cNvSpPr txBox="1"/>
          <p:nvPr/>
        </p:nvSpPr>
        <p:spPr>
          <a:xfrm>
            <a:off x="7386239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7377980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21" name="직사각형 220"/>
          <p:cNvSpPr/>
          <p:nvPr/>
        </p:nvSpPr>
        <p:spPr>
          <a:xfrm>
            <a:off x="6047333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222" name="표 2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66466"/>
              </p:ext>
            </p:extLst>
          </p:nvPr>
        </p:nvGraphicFramePr>
        <p:xfrm>
          <a:off x="6047333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223" name="직사각형 222"/>
          <p:cNvSpPr/>
          <p:nvPr/>
        </p:nvSpPr>
        <p:spPr>
          <a:xfrm>
            <a:off x="6996616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8082452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6996616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82452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6996616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8082452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6996616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8082452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6047333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6047333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047333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6047333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415910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422521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7422521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7295260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9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33482"/>
              </p:ext>
            </p:extLst>
          </p:nvPr>
        </p:nvGraphicFramePr>
        <p:xfrm>
          <a:off x="7295417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394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표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2073"/>
              </p:ext>
            </p:extLst>
          </p:nvPr>
        </p:nvGraphicFramePr>
        <p:xfrm>
          <a:off x="7308304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1" name="TextBox 240"/>
          <p:cNvSpPr txBox="1"/>
          <p:nvPr/>
        </p:nvSpPr>
        <p:spPr>
          <a:xfrm>
            <a:off x="7318176" y="9892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님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10,000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235522" y="122932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44008" y="1711897"/>
            <a:ext cx="1296144" cy="21206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- Nickname + “</a:t>
            </a:r>
            <a:r>
              <a:rPr lang="ko-KR" altLang="en-US" sz="1000" dirty="0" smtClean="0">
                <a:solidFill>
                  <a:schemeClr val="tx1"/>
                </a:solidFill>
              </a:rPr>
              <a:t>님</a:t>
            </a:r>
            <a:r>
              <a:rPr lang="en-US" altLang="ko-KR" sz="1000" dirty="0" smtClean="0">
                <a:solidFill>
                  <a:schemeClr val="tx1"/>
                </a:solidFill>
              </a:rPr>
              <a:t>”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“</a:t>
            </a:r>
            <a:r>
              <a:rPr lang="ko-KR" altLang="en-US" sz="1000" dirty="0" smtClean="0">
                <a:solidFill>
                  <a:schemeClr val="tx1"/>
                </a:solidFill>
              </a:rPr>
              <a:t>현재 보유 쿠폰</a:t>
            </a:r>
            <a:r>
              <a:rPr lang="en-US" altLang="ko-KR" sz="1000" dirty="0" smtClean="0">
                <a:solidFill>
                  <a:schemeClr val="tx1"/>
                </a:solidFill>
              </a:rPr>
              <a:t>”(it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means coupon status)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And show the user’s coupon balance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1000" dirty="0" smtClean="0">
                <a:solidFill>
                  <a:schemeClr val="tx1"/>
                </a:solidFill>
              </a:rPr>
              <a:t>(logout) button. If clicked, logout process.</a:t>
            </a:r>
          </a:p>
        </p:txBody>
      </p:sp>
      <p:cxnSp>
        <p:nvCxnSpPr>
          <p:cNvPr id="6" name="꺾인 연결선 5"/>
          <p:cNvCxnSpPr>
            <a:stCxn id="3" idx="0"/>
            <a:endCxn id="239" idx="1"/>
          </p:cNvCxnSpPr>
          <p:nvPr/>
        </p:nvCxnSpPr>
        <p:spPr>
          <a:xfrm rot="5400000" flipH="1" flipV="1">
            <a:off x="6054178" y="470659"/>
            <a:ext cx="479141" cy="2003337"/>
          </a:xfrm>
          <a:prstGeom prst="bentConnector2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7804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90527"/>
              </p:ext>
            </p:extLst>
          </p:nvPr>
        </p:nvGraphicFramePr>
        <p:xfrm>
          <a:off x="5988714" y="957282"/>
          <a:ext cx="2880320" cy="26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Age group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en-US" altLang="ko-KR" sz="1000" baseline="0" dirty="0" smtClean="0"/>
                        <a:t>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err="1" smtClean="0"/>
                        <a:t>제너맨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)/</a:t>
                      </a:r>
                      <a:r>
                        <a:rPr lang="ko-KR" altLang="en-US" sz="1000" baseline="0" dirty="0" err="1" smtClean="0"/>
                        <a:t>유니티</a:t>
                      </a:r>
                      <a:r>
                        <a:rPr lang="en-US" altLang="ko-KR" sz="1000" baseline="0" dirty="0" smtClean="0"/>
                        <a:t>(unity)/</a:t>
                      </a:r>
                      <a:r>
                        <a:rPr lang="ko-KR" altLang="en-US" sz="1000" baseline="0" dirty="0" smtClean="0"/>
                        <a:t>하이틴</a:t>
                      </a:r>
                      <a:r>
                        <a:rPr lang="en-US" altLang="ko-KR" sz="1000" baseline="0" dirty="0" smtClean="0"/>
                        <a:t>(high teen)/</a:t>
                      </a:r>
                      <a:r>
                        <a:rPr lang="ko-KR" altLang="en-US" sz="1000" baseline="0" dirty="0" err="1" smtClean="0"/>
                        <a:t>로우틴</a:t>
                      </a:r>
                      <a:r>
                        <a:rPr lang="en-US" altLang="ko-KR" sz="1000" baseline="0" dirty="0" smtClean="0"/>
                        <a:t>(low teen)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베스트 리그</a:t>
                      </a:r>
                      <a:r>
                        <a:rPr lang="en-US" altLang="ko-KR" sz="1000" dirty="0" smtClean="0"/>
                        <a:t>(best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League)/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</a:t>
                      </a:r>
                      <a:r>
                        <a:rPr lang="en-US" altLang="ko-KR" sz="1000" dirty="0" smtClean="0"/>
                        <a:t>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업데이트순</a:t>
                      </a:r>
                      <a:r>
                        <a:rPr lang="en-US" altLang="ko-KR" sz="1000" dirty="0" smtClean="0"/>
                        <a:t>(update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checked aligned by update date standards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조회순</a:t>
                      </a:r>
                      <a:r>
                        <a:rPr lang="en-US" altLang="ko-KR" sz="1000" dirty="0" smtClean="0"/>
                        <a:t>(hits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– when checked</a:t>
                      </a:r>
                      <a:r>
                        <a:rPr lang="en-US" altLang="ko-KR" sz="1000" baseline="0" dirty="0" smtClean="0"/>
                        <a:t> aligned by hits number standard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registering episodes, work checked on completion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are shown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”(completed)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5536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707904" y="165318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16288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3648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9" name="타원 58"/>
          <p:cNvSpPr/>
          <p:nvPr/>
        </p:nvSpPr>
        <p:spPr>
          <a:xfrm>
            <a:off x="2448932" y="221172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52020" y="369756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71743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19236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3413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직사각형 122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1" name="표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86290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2" name="직사각형 131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41351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191672" y="733955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91672" y="733955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6317696" y="797500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34" y="84112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그룹 142"/>
          <p:cNvGrpSpPr/>
          <p:nvPr/>
        </p:nvGrpSpPr>
        <p:grpSpPr>
          <a:xfrm>
            <a:off x="8783960" y="804728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4" name="직사각형 14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3587"/>
              </p:ext>
            </p:extLst>
          </p:nvPr>
        </p:nvGraphicFramePr>
        <p:xfrm>
          <a:off x="6263682" y="1086280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/>
                <a:gridCol w="931339"/>
                <a:gridCol w="931339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6315629" y="1484784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911752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7164288" y="1484784"/>
            <a:ext cx="1008112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챌린지리그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84368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89" y="1777186"/>
            <a:ext cx="885300" cy="25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6315629" y="2147143"/>
            <a:ext cx="27420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285789" y="2348880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46584" y="2276872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6746584" y="2492896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276872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8" name="직선 연결선 157"/>
          <p:cNvCxnSpPr/>
          <p:nvPr/>
        </p:nvCxnSpPr>
        <p:spPr>
          <a:xfrm>
            <a:off x="6317696" y="2780928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285789" y="292494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46584" y="285293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746584" y="306896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85293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" name="직선 연결선 162"/>
          <p:cNvCxnSpPr/>
          <p:nvPr/>
        </p:nvCxnSpPr>
        <p:spPr>
          <a:xfrm>
            <a:off x="6317696" y="335699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85789" y="3553795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746584" y="3481787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6746584" y="3697811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3481787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8" name="직선 연결선 167"/>
          <p:cNvCxnSpPr/>
          <p:nvPr/>
        </p:nvCxnSpPr>
        <p:spPr>
          <a:xfrm>
            <a:off x="6317696" y="3985843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285789" y="418281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746584" y="411080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6746584" y="432683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11080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3" name="직선 연결선 172"/>
          <p:cNvCxnSpPr/>
          <p:nvPr/>
        </p:nvCxnSpPr>
        <p:spPr>
          <a:xfrm>
            <a:off x="6317696" y="461486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285789" y="4797152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46584" y="4725144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6746584" y="4941168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725144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" name="직선 연결선 177"/>
          <p:cNvCxnSpPr/>
          <p:nvPr/>
        </p:nvCxnSpPr>
        <p:spPr>
          <a:xfrm>
            <a:off x="6317696" y="5229200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6285789" y="544522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746584" y="537321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6746584" y="558924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537321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직선 연결선 182"/>
          <p:cNvCxnSpPr/>
          <p:nvPr/>
        </p:nvCxnSpPr>
        <p:spPr>
          <a:xfrm>
            <a:off x="6317696" y="587727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6285789" y="6093321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746584" y="6021313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6746584" y="6237337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6021313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8" name="직선 연결선 187"/>
          <p:cNvCxnSpPr/>
          <p:nvPr/>
        </p:nvCxnSpPr>
        <p:spPr>
          <a:xfrm>
            <a:off x="6317696" y="6525369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</a:rPr>
              <a:t>PCpage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4531" r="7284" b="30847"/>
          <a:stretch/>
        </p:blipFill>
        <p:spPr>
          <a:xfrm>
            <a:off x="2407705" y="1709239"/>
            <a:ext cx="1008423" cy="41523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41490" y="1766224"/>
            <a:ext cx="2880320" cy="3283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이상해도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달라도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0020" y="2210122"/>
            <a:ext cx="298833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www.kwebsosul.com</a:t>
            </a:r>
            <a:endParaRPr lang="ko-KR" altLang="en-US" sz="16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1" y="1677566"/>
            <a:ext cx="161967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&amp; slogan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1601" y="2219722"/>
            <a:ext cx="1440160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domain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63273" y="2562225"/>
            <a:ext cx="1636719" cy="857250"/>
            <a:chOff x="2726909" y="521731"/>
            <a:chExt cx="1636719" cy="857250"/>
          </a:xfrm>
        </p:grpSpPr>
        <p:sp>
          <p:nvSpPr>
            <p:cNvPr id="30" name="직사각형 29"/>
            <p:cNvSpPr/>
            <p:nvPr/>
          </p:nvSpPr>
          <p:spPr>
            <a:xfrm>
              <a:off x="3263806" y="692703"/>
              <a:ext cx="434340" cy="454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웹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95337" y="838910"/>
              <a:ext cx="430472" cy="30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소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1033" y="675716"/>
              <a:ext cx="442595" cy="501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설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26909" y="521731"/>
              <a:ext cx="1246505" cy="857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 smtClean="0">
                  <a:solidFill>
                    <a:srgbClr val="000066"/>
                  </a:solidFill>
                  <a:latin typeface="Magneto" panose="04030805050802020D02" pitchFamily="82" charset="0"/>
                  <a:ea typeface="KBIZ한마음고딕 B" panose="02020503020101020101" pitchFamily="18" charset="-127"/>
                  <a:cs typeface="Arial Unicode MS" panose="020B0604020202020204" pitchFamily="50" charset="-127"/>
                </a:rPr>
                <a:t>K</a:t>
              </a:r>
              <a:endParaRPr lang="ko-KR" altLang="en-US" sz="4800" dirty="0">
                <a:solidFill>
                  <a:srgbClr val="000066"/>
                </a:solidFill>
                <a:latin typeface="Magneto" panose="04030805050802020D02" pitchFamily="82" charset="0"/>
                <a:ea typeface="KBIZ한마음고딕 B" panose="020205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191145" y="1110376"/>
              <a:ext cx="1134000" cy="0"/>
            </a:xfrm>
            <a:prstGeom prst="line">
              <a:avLst/>
            </a:prstGeom>
            <a:ln w="4762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971600" y="2778249"/>
            <a:ext cx="193368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original image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9834" y="3829422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홈</a:t>
            </a:r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구성 </a:t>
            </a:r>
            <a:r>
              <a:rPr lang="en-US" altLang="ko-KR" sz="1600" dirty="0" smtClean="0">
                <a:solidFill>
                  <a:schemeClr val="tx1"/>
                </a:solidFill>
              </a:rPr>
              <a:t>and</a:t>
            </a:r>
            <a:r>
              <a:rPr lang="ko-KR" altLang="en-US" sz="1600" dirty="0" smtClean="0">
                <a:solidFill>
                  <a:schemeClr val="tx1"/>
                </a:solidFill>
              </a:rPr>
              <a:t> 디자인 컨셉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심플함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흰색바탕 많이 활용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간결한 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직관성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고객인 독자</a:t>
            </a:r>
            <a:r>
              <a:rPr lang="en-US" altLang="ko-KR" sz="1600" dirty="0" smtClean="0">
                <a:solidFill>
                  <a:schemeClr val="tx1"/>
                </a:solidFill>
              </a:rPr>
              <a:t>-author</a:t>
            </a:r>
            <a:r>
              <a:rPr lang="ko-KR" altLang="en-US" sz="1600" dirty="0" smtClean="0">
                <a:solidFill>
                  <a:schemeClr val="tx1"/>
                </a:solidFill>
              </a:rPr>
              <a:t> 중심 직관성 확보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가독성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웹소설은</a:t>
            </a:r>
            <a:r>
              <a:rPr lang="ko-KR" altLang="en-US" sz="1600" dirty="0" smtClean="0">
                <a:solidFill>
                  <a:schemeClr val="tx1"/>
                </a:solidFill>
              </a:rPr>
              <a:t> 읽는 것이 생명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9834" y="1519186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582572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today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9486"/>
              </p:ext>
            </p:extLst>
          </p:nvPr>
        </p:nvGraphicFramePr>
        <p:xfrm>
          <a:off x="5988714" y="957282"/>
          <a:ext cx="2880320" cy="3342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Bottom category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Day</a:t>
                      </a:r>
                      <a:r>
                        <a:rPr lang="en-US" altLang="ko-KR" sz="1000" baseline="0" dirty="0" smtClean="0"/>
                        <a:t> of the week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월</a:t>
                      </a:r>
                      <a:r>
                        <a:rPr lang="en-US" altLang="ko-KR" sz="1000" baseline="0" dirty="0" smtClean="0"/>
                        <a:t>(mon), </a:t>
                      </a:r>
                      <a:r>
                        <a:rPr lang="ko-KR" altLang="en-US" sz="1000" baseline="0" dirty="0" smtClean="0"/>
                        <a:t>화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tue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수</a:t>
                      </a:r>
                      <a:r>
                        <a:rPr lang="en-US" altLang="ko-KR" sz="1000" baseline="0" dirty="0" smtClean="0"/>
                        <a:t>(wed), </a:t>
                      </a:r>
                      <a:r>
                        <a:rPr lang="ko-KR" altLang="en-US" sz="1000" baseline="0" dirty="0" smtClean="0"/>
                        <a:t>목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thu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금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fri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토</a:t>
                      </a:r>
                      <a:r>
                        <a:rPr lang="en-US" altLang="ko-KR" sz="1000" baseline="0" dirty="0" smtClean="0"/>
                        <a:t>(sat), </a:t>
                      </a:r>
                      <a:r>
                        <a:rPr lang="ko-KR" altLang="en-US" sz="1000" baseline="0" dirty="0" smtClean="0"/>
                        <a:t>일</a:t>
                      </a:r>
                      <a:r>
                        <a:rPr lang="en-US" altLang="ko-KR" sz="1000" baseline="0" dirty="0" smtClean="0"/>
                        <a:t>(sun)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select day of week, show the list of each </a:t>
                      </a:r>
                      <a:r>
                        <a:rPr lang="en-US" altLang="ko-KR" sz="1000" dirty="0" smtClean="0"/>
                        <a:t>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(fusion/other), </a:t>
                      </a:r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(adults),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book exposure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– cover image, title, total episodes no, hits no, interested book no, recommendations no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- when clicked, move to [book-detail]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2060848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19711"/>
              </p:ext>
            </p:extLst>
          </p:nvPr>
        </p:nvGraphicFramePr>
        <p:xfrm>
          <a:off x="452688" y="1628800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로맨스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판타지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51520" y="166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55576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3601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7784" y="368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7605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30823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9074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244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8118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4713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romance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560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07686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로맨스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30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30824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935616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56039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fantasy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98350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5310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판타지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6138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29396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1475656" y="15567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79936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heroism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2714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36753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76121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31084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812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fusion/other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2324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0695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4825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2603945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69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1135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adults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70133"/>
              </p:ext>
            </p:extLst>
          </p:nvPr>
        </p:nvGraphicFramePr>
        <p:xfrm>
          <a:off x="6012160" y="692696"/>
          <a:ext cx="3131840" cy="445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</a:t>
                      </a:r>
                      <a:r>
                        <a:rPr lang="en-US" altLang="ko-KR" sz="1000" dirty="0" smtClean="0"/>
                        <a:t>(adults)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Adult</a:t>
                      </a:r>
                      <a:r>
                        <a:rPr lang="en-US" altLang="ko-KR" sz="1000" baseline="0" dirty="0" smtClean="0"/>
                        <a:t> verification request process carried out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5) popup window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Adult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verification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completion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member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popup none.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53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adults series</a:t>
                      </a:r>
                      <a:r>
                        <a:rPr lang="en-US" altLang="ko-KR" sz="1000" baseline="0" dirty="0" smtClean="0"/>
                        <a:t> differentiation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작가관</a:t>
                      </a:r>
                      <a:r>
                        <a:rPr lang="en-US" altLang="ko-KR" sz="1000" baseline="0" dirty="0" smtClean="0"/>
                        <a:t>(adults official author)/</a:t>
                      </a:r>
                      <a:r>
                        <a:rPr lang="ko-KR" altLang="en-US" sz="1000" baseline="0" dirty="0" smtClean="0"/>
                        <a:t>성인 베스트 리그</a:t>
                      </a:r>
                      <a:r>
                        <a:rPr lang="en-US" altLang="ko-KR" sz="1000" baseline="0" dirty="0" smtClean="0"/>
                        <a:t>(adults best League)/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챌린지</a:t>
                      </a:r>
                      <a:r>
                        <a:rPr lang="ko-KR" altLang="en-US" sz="1000" baseline="0" dirty="0" smtClean="0"/>
                        <a:t> 리그</a:t>
                      </a:r>
                      <a:r>
                        <a:rPr lang="en-US" altLang="ko-KR" sz="1000" baseline="0" dirty="0" smtClean="0"/>
                        <a:t>(adults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(adults completed book)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※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adults books aren’t exposed to different pages. Only show this adult category page.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Categorization first applied is ‘normal/adults,’ and among participants of unity and 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generman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age group category &lt;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&gt;, those who have written ‘adults’ work will later have those work categorized in adults center first.</a:t>
                      </a:r>
                      <a:b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- 19 sign shown on adults work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62669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3528" y="1988840"/>
            <a:ext cx="39604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419872" y="1801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r>
              <a:rPr lang="ko-KR" altLang="en-US" sz="900" dirty="0" smtClean="0">
                <a:solidFill>
                  <a:schemeClr val="tx1"/>
                </a:solidFill>
              </a:rPr>
              <a:t>성인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작가관</a:t>
            </a:r>
            <a:r>
              <a:rPr lang="ko-KR" altLang="en-US" sz="900" dirty="0" smtClean="0">
                <a:solidFill>
                  <a:schemeClr val="tx1"/>
                </a:solidFill>
              </a:rPr>
              <a:t>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95500" y="202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241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7569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61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5" name="타원 64"/>
          <p:cNvSpPr/>
          <p:nvPr/>
        </p:nvSpPr>
        <p:spPr>
          <a:xfrm>
            <a:off x="1187624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562505" y="22991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798101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112668" y="225064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242837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617718" y="428802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853314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67881" y="42394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084167" y="5396435"/>
            <a:ext cx="2250241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Adult verification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request popup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940149" y="5553216"/>
            <a:ext cx="2880322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40149" y="5756475"/>
            <a:ext cx="288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성인 인증이 필요한 콘텐츠입니다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046875" y="6256317"/>
            <a:ext cx="694243" cy="19566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45731" y="555706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40148" y="6607806"/>
            <a:ext cx="2875209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 clicked “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button, </a:t>
            </a:r>
            <a:r>
              <a:rPr lang="en-US" altLang="ko-KR" sz="9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meve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 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[my-info]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850148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91064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completion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9415"/>
              </p:ext>
            </p:extLst>
          </p:nvPr>
        </p:nvGraphicFramePr>
        <p:xfrm>
          <a:off x="5988714" y="957282"/>
          <a:ext cx="2880320" cy="217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books)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Since the book’s been checked as completed when registering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episodes,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”completion mark is shown behind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8356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2142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247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1041271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48935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91880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55897" y="345466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148293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255957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98902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2919" y="544350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6" name="타원 55"/>
          <p:cNvSpPr/>
          <p:nvPr/>
        </p:nvSpPr>
        <p:spPr>
          <a:xfrm>
            <a:off x="1110512" y="37007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16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9" name="타원 58"/>
          <p:cNvSpPr/>
          <p:nvPr/>
        </p:nvSpPr>
        <p:spPr>
          <a:xfrm>
            <a:off x="3816094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/>
          <p:cNvSpPr/>
          <p:nvPr/>
        </p:nvSpPr>
        <p:spPr>
          <a:xfrm>
            <a:off x="138521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521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9267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264545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83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/>
          <p:cNvGrpSpPr/>
          <p:nvPr/>
        </p:nvGrpSpPr>
        <p:grpSpPr>
          <a:xfrm>
            <a:off x="2730809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6" name="직사각형 14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72314"/>
              </p:ext>
            </p:extLst>
          </p:nvPr>
        </p:nvGraphicFramePr>
        <p:xfrm>
          <a:off x="210531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33313"/>
              </p:ext>
            </p:extLst>
          </p:nvPr>
        </p:nvGraphicFramePr>
        <p:xfrm>
          <a:off x="164653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9" name="직선 화살표 연결선 88"/>
          <p:cNvCxnSpPr/>
          <p:nvPr/>
        </p:nvCxnSpPr>
        <p:spPr>
          <a:xfrm>
            <a:off x="264545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2478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오늘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58601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398661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94784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22675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2287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5827153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5827153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5953177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1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15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그룹 214"/>
          <p:cNvGrpSpPr/>
          <p:nvPr/>
        </p:nvGrpSpPr>
        <p:grpSpPr>
          <a:xfrm>
            <a:off x="8419441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9" name="표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44293"/>
              </p:ext>
            </p:extLst>
          </p:nvPr>
        </p:nvGraphicFramePr>
        <p:xfrm>
          <a:off x="5899163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0" name="표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0258"/>
              </p:ext>
            </p:extLst>
          </p:nvPr>
        </p:nvGraphicFramePr>
        <p:xfrm>
          <a:off x="4860032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1" name="직선 화살표 연결선 220"/>
          <p:cNvCxnSpPr/>
          <p:nvPr/>
        </p:nvCxnSpPr>
        <p:spPr>
          <a:xfrm>
            <a:off x="5953177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/>
          <p:cNvSpPr/>
          <p:nvPr/>
        </p:nvSpPr>
        <p:spPr>
          <a:xfrm>
            <a:off x="5951110" y="1772816"/>
            <a:ext cx="925146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adults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author</a:t>
            </a:r>
            <a:r>
              <a:rPr lang="ko-KR" altLang="en-US" sz="1000" dirty="0" smtClean="0">
                <a:solidFill>
                  <a:schemeClr val="tx1"/>
                </a:solidFill>
              </a:rPr>
              <a:t>관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732240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708729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68341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7915385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8511508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" name="타원 259"/>
          <p:cNvSpPr/>
          <p:nvPr/>
        </p:nvSpPr>
        <p:spPr>
          <a:xfrm>
            <a:off x="6703888" y="2272101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703888" y="3775348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6703888" y="5373216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47565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4" name="TextBox 263"/>
          <p:cNvSpPr txBox="1"/>
          <p:nvPr/>
        </p:nvSpPr>
        <p:spPr>
          <a:xfrm>
            <a:off x="1475656" y="594928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5" name="TextBox 264"/>
          <p:cNvSpPr txBox="1"/>
          <p:nvPr/>
        </p:nvSpPr>
        <p:spPr>
          <a:xfrm>
            <a:off x="723629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6" name="TextBox 265"/>
          <p:cNvSpPr txBox="1"/>
          <p:nvPr/>
        </p:nvSpPr>
        <p:spPr>
          <a:xfrm>
            <a:off x="723629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7" name="TextBox 266"/>
          <p:cNvSpPr txBox="1"/>
          <p:nvPr/>
        </p:nvSpPr>
        <p:spPr>
          <a:xfrm>
            <a:off x="7236296" y="594986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1835696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35696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1835696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627353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7627353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7627353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Mobile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page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53"/>
          <p:cNvSpPr/>
          <p:nvPr/>
        </p:nvSpPr>
        <p:spPr>
          <a:xfrm>
            <a:off x="483601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568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오늘의 연재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8189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05983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19573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11" name="TextBox 110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12" name="TextBox 111"/>
          <p:cNvSpPr txBox="1"/>
          <p:nvPr/>
        </p:nvSpPr>
        <p:spPr>
          <a:xfrm>
            <a:off x="467544" y="529611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219573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503528" y="566182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7544" y="573383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2195736" y="576098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03528" y="609954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/>
          <p:cNvGrpSpPr/>
          <p:nvPr/>
        </p:nvGrpSpPr>
        <p:grpSpPr>
          <a:xfrm>
            <a:off x="1999089" y="6327312"/>
            <a:ext cx="1780823" cy="215444"/>
            <a:chOff x="-1808587" y="4867051"/>
            <a:chExt cx="1780823" cy="215444"/>
          </a:xfrm>
        </p:grpSpPr>
        <p:pic>
          <p:nvPicPr>
            <p:cNvPr id="11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91474"/>
              </p:ext>
            </p:extLst>
          </p:nvPr>
        </p:nvGraphicFramePr>
        <p:xfrm>
          <a:off x="41839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24" name="직사각형 123"/>
          <p:cNvSpPr/>
          <p:nvPr/>
        </p:nvSpPr>
        <p:spPr>
          <a:xfrm>
            <a:off x="291581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915816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413528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77544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959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804600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추천</a:t>
            </a:r>
            <a:endParaRPr lang="ko-KR" altLang="en-US" sz="800" dirty="0"/>
          </a:p>
        </p:txBody>
      </p:sp>
      <p:sp>
        <p:nvSpPr>
          <p:cNvPr id="134" name="직사각형 133"/>
          <p:cNvSpPr/>
          <p:nvPr/>
        </p:nvSpPr>
        <p:spPr>
          <a:xfrm>
            <a:off x="3660584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660584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125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23780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5004048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38" name="직사각형 137"/>
          <p:cNvSpPr/>
          <p:nvPr/>
        </p:nvSpPr>
        <p:spPr>
          <a:xfrm>
            <a:off x="4860032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860032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2798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리뷰</a:t>
            </a:r>
            <a:endParaRPr lang="ko-KR" altLang="en-US" sz="800" dirty="0"/>
          </a:p>
        </p:txBody>
      </p:sp>
      <p:sp>
        <p:nvSpPr>
          <p:cNvPr id="141" name="직사각형 140"/>
          <p:cNvSpPr/>
          <p:nvPr/>
        </p:nvSpPr>
        <p:spPr>
          <a:xfrm>
            <a:off x="4283968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283968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3703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691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055961"/>
              </p:ext>
            </p:extLst>
          </p:nvPr>
        </p:nvGraphicFramePr>
        <p:xfrm>
          <a:off x="5796136" y="692696"/>
          <a:ext cx="3347864" cy="580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8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5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cover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[Genre</a:t>
                      </a:r>
                      <a:r>
                        <a:rPr lang="en-US" altLang="ko-KR" sz="900" baseline="0" dirty="0" smtClean="0"/>
                        <a:t> name]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+ 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작가</a:t>
                      </a:r>
                      <a:r>
                        <a:rPr lang="en-US" altLang="ko-KR" sz="900" dirty="0" smtClean="0"/>
                        <a:t>” = nickname,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연재관</a:t>
                      </a:r>
                      <a:r>
                        <a:rPr lang="en-US" altLang="ko-KR" sz="900" dirty="0" smtClean="0"/>
                        <a:t>”series</a:t>
                      </a:r>
                      <a:r>
                        <a:rPr lang="en-US" altLang="ko-KR" sz="900" baseline="0" dirty="0" smtClean="0"/>
                        <a:t> category(ex. </a:t>
                      </a:r>
                      <a:r>
                        <a:rPr lang="ko-KR" altLang="en-US" sz="900" baseline="0" dirty="0" smtClean="0"/>
                        <a:t>오늘의 연재</a:t>
                      </a:r>
                      <a:r>
                        <a:rPr lang="en-US" altLang="ko-KR" sz="900" baseline="0" dirty="0" smtClean="0"/>
                        <a:t>(Official author) or </a:t>
                      </a:r>
                      <a:r>
                        <a:rPr lang="ko-KR" altLang="en-US" sz="900" baseline="0" dirty="0" smtClean="0"/>
                        <a:t>연령대</a:t>
                      </a:r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리그등급</a:t>
                      </a:r>
                      <a:r>
                        <a:rPr lang="en-US" altLang="ko-KR" sz="900" baseline="0" dirty="0" smtClean="0"/>
                        <a:t>(age group – league))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연재요일</a:t>
                      </a:r>
                      <a:r>
                        <a:rPr lang="en-US" altLang="ko-KR" sz="900" dirty="0" smtClean="0"/>
                        <a:t>(series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day</a:t>
                      </a:r>
                      <a:r>
                        <a:rPr lang="en-US" altLang="ko-KR" sz="900" baseline="0" dirty="0" smtClean="0"/>
                        <a:t> of the week)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조회수</a:t>
                      </a:r>
                      <a:r>
                        <a:rPr lang="en-US" altLang="ko-KR" sz="900" baseline="0" dirty="0" smtClean="0"/>
                        <a:t>(hits no)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no)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줄거리</a:t>
                      </a:r>
                      <a:r>
                        <a:rPr lang="en-US" altLang="ko-KR" sz="900" dirty="0" smtClean="0"/>
                        <a:t>(introduce)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연재목록</a:t>
                      </a:r>
                      <a:r>
                        <a:rPr lang="en-US" altLang="ko-KR" sz="900" dirty="0" smtClean="0"/>
                        <a:t>(episode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공지사항</a:t>
                      </a:r>
                      <a:r>
                        <a:rPr lang="en-US" altLang="ko-KR" sz="900" baseline="0" dirty="0" smtClean="0"/>
                        <a:t>(announcement)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Default is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alignment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(in recent order):</a:t>
                      </a:r>
                      <a:r>
                        <a:rPr lang="en-US" altLang="ko-KR" sz="900" baseline="0" dirty="0" smtClean="0"/>
                        <a:t>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descending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– </a:t>
                      </a:r>
                      <a:r>
                        <a:rPr lang="ko-KR" altLang="en-US" sz="900" baseline="0" dirty="0" err="1" smtClean="0"/>
                        <a:t>첫편부터</a:t>
                      </a:r>
                      <a:r>
                        <a:rPr lang="en-US" altLang="ko-KR" sz="900" baseline="0" dirty="0" smtClean="0"/>
                        <a:t>(from the first episode):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- 10</a:t>
                      </a:r>
                      <a:r>
                        <a:rPr lang="en-US" altLang="ko-KR" sz="900" baseline="0" dirty="0" smtClean="0"/>
                        <a:t>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exposed,</a:t>
                      </a:r>
                      <a:r>
                        <a:rPr lang="en-US" altLang="ko-KR" sz="900" baseline="0" dirty="0" smtClean="0"/>
                        <a:t> if over 10 episodes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Episode no, 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(title), </a:t>
                      </a:r>
                      <a:r>
                        <a:rPr lang="ko-KR" altLang="en-US" sz="900" dirty="0" smtClean="0"/>
                        <a:t>업데이트일</a:t>
                      </a:r>
                      <a:r>
                        <a:rPr lang="en-US" altLang="ko-KR" sz="900" dirty="0" smtClean="0"/>
                        <a:t>(update day), </a:t>
                      </a:r>
                      <a:r>
                        <a:rPr lang="ko-KR" altLang="en-US" sz="900" dirty="0" smtClean="0"/>
                        <a:t>조회수</a:t>
                      </a:r>
                      <a:r>
                        <a:rPr lang="en-US" altLang="ko-KR" sz="900" dirty="0" smtClean="0"/>
                        <a:t>(hits no),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err="1" smtClean="0"/>
                        <a:t>리뷰수</a:t>
                      </a:r>
                      <a:r>
                        <a:rPr lang="en-US" altLang="ko-KR" sz="900" dirty="0" smtClean="0"/>
                        <a:t>(review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가격</a:t>
                      </a:r>
                      <a:r>
                        <a:rPr lang="en-US" altLang="ko-KR" sz="900" dirty="0" smtClean="0"/>
                        <a:t>(price)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mouse is on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row, corresponding row’s shadow</a:t>
                      </a:r>
                      <a:r>
                        <a:rPr lang="en-US" altLang="ko-KR" sz="9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If the episode is free,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baseline="0" dirty="0" smtClean="0"/>
                        <a:t>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numbering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46" name="모서리가 둥근 직사각형 145"/>
          <p:cNvSpPr/>
          <p:nvPr/>
        </p:nvSpPr>
        <p:spPr>
          <a:xfrm>
            <a:off x="1306595" y="5337547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47" name="타원 146"/>
          <p:cNvSpPr/>
          <p:nvPr/>
        </p:nvSpPr>
        <p:spPr>
          <a:xfrm>
            <a:off x="1126595" y="52574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8453" y="5060548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219573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91581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405508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B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613053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56" name="타원 155"/>
          <p:cNvSpPr/>
          <p:nvPr/>
        </p:nvSpPr>
        <p:spPr>
          <a:xfrm>
            <a:off x="315508" y="34996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4523053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7676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71601" y="2709248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2662613" y="162880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971600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Charged?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1601" y="544522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판단 51"/>
          <p:cNvSpPr/>
          <p:nvPr/>
        </p:nvSpPr>
        <p:spPr>
          <a:xfrm>
            <a:off x="2662613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62309" y="407158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coupon_charge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5971297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enough</a:t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꺾인 연결선 27"/>
          <p:cNvCxnSpPr>
            <a:stCxn id="40" idx="2"/>
            <a:endCxn id="50" idx="0"/>
          </p:cNvCxnSpPr>
          <p:nvPr/>
        </p:nvCxnSpPr>
        <p:spPr>
          <a:xfrm flipH="1">
            <a:off x="1550682" y="3250501"/>
            <a:ext cx="1" cy="8210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/>
          <p:cNvCxnSpPr>
            <a:stCxn id="54" idx="3"/>
            <a:endCxn id="53" idx="1"/>
          </p:cNvCxnSpPr>
          <p:nvPr/>
        </p:nvCxnSpPr>
        <p:spPr>
          <a:xfrm>
            <a:off x="7129460" y="4342207"/>
            <a:ext cx="5328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30"/>
          <p:cNvCxnSpPr>
            <a:stCxn id="50" idx="3"/>
            <a:endCxn id="52" idx="1"/>
          </p:cNvCxnSpPr>
          <p:nvPr/>
        </p:nvCxnSpPr>
        <p:spPr>
          <a:xfrm>
            <a:off x="2129763" y="4342207"/>
            <a:ext cx="53285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33"/>
          <p:cNvCxnSpPr>
            <a:stCxn id="52" idx="3"/>
            <a:endCxn id="69" idx="1"/>
          </p:cNvCxnSpPr>
          <p:nvPr/>
        </p:nvCxnSpPr>
        <p:spPr>
          <a:xfrm>
            <a:off x="3820776" y="4342207"/>
            <a:ext cx="532652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38"/>
          <p:cNvCxnSpPr>
            <a:stCxn id="54" idx="2"/>
            <a:endCxn id="74" idx="1"/>
          </p:cNvCxnSpPr>
          <p:nvPr/>
        </p:nvCxnSpPr>
        <p:spPr>
          <a:xfrm flipH="1">
            <a:off x="6549498" y="4612833"/>
            <a:ext cx="881" cy="82565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45"/>
          <p:cNvCxnSpPr>
            <a:stCxn id="50" idx="2"/>
            <a:endCxn id="51" idx="0"/>
          </p:cNvCxnSpPr>
          <p:nvPr/>
        </p:nvCxnSpPr>
        <p:spPr>
          <a:xfrm>
            <a:off x="1550682" y="4612833"/>
            <a:ext cx="1" cy="8323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50680" y="3525577"/>
            <a:ext cx="100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Click episode title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9763" y="4090931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25474" y="286211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01538" y="408059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71337" y="472412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47401" y="406420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51046" y="4702410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9" name="순서도: 판단 68"/>
          <p:cNvSpPr/>
          <p:nvPr/>
        </p:nvSpPr>
        <p:spPr>
          <a:xfrm>
            <a:off x="4353428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Already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Payment?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0" name="꺾인 연결선 45"/>
          <p:cNvCxnSpPr>
            <a:stCxn id="69" idx="3"/>
            <a:endCxn id="54" idx="1"/>
          </p:cNvCxnSpPr>
          <p:nvPr/>
        </p:nvCxnSpPr>
        <p:spPr>
          <a:xfrm>
            <a:off x="5511591" y="4342207"/>
            <a:ext cx="45970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9" idx="2"/>
            <a:endCxn id="51" idx="3"/>
          </p:cNvCxnSpPr>
          <p:nvPr/>
        </p:nvCxnSpPr>
        <p:spPr>
          <a:xfrm rot="5400000">
            <a:off x="2979628" y="3762969"/>
            <a:ext cx="1103018" cy="2802746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932509" y="471210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1789" y="408246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74" name="순서도: 자기 디스크 73"/>
          <p:cNvSpPr/>
          <p:nvPr/>
        </p:nvSpPr>
        <p:spPr>
          <a:xfrm>
            <a:off x="5970416" y="5438492"/>
            <a:ext cx="1158163" cy="541253"/>
          </a:xfrm>
          <a:prstGeom prst="flowChartMagneticDisk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Subtract coupon</a:t>
            </a:r>
          </a:p>
        </p:txBody>
      </p:sp>
      <p:cxnSp>
        <p:nvCxnSpPr>
          <p:cNvPr id="75" name="꺾인 연결선 38"/>
          <p:cNvCxnSpPr>
            <a:stCxn id="74" idx="2"/>
            <a:endCxn id="51" idx="3"/>
          </p:cNvCxnSpPr>
          <p:nvPr/>
        </p:nvCxnSpPr>
        <p:spPr>
          <a:xfrm flipH="1">
            <a:off x="2129764" y="5709119"/>
            <a:ext cx="3840652" cy="673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27"/>
          <p:cNvCxnSpPr>
            <a:stCxn id="52" idx="0"/>
            <a:endCxn id="44" idx="2"/>
          </p:cNvCxnSpPr>
          <p:nvPr/>
        </p:nvCxnSpPr>
        <p:spPr>
          <a:xfrm flipV="1">
            <a:off x="3241695" y="2170053"/>
            <a:ext cx="0" cy="19015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Read Episode Process logic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57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3779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Sitemap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1340022"/>
            <a:ext cx="8391292" cy="541254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6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금주의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인기작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Author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67950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리그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공모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League&amp;Contest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7721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86484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1060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쿠폰충전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 coupons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6046" y="191521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작품올리기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 work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67950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Privacy Policy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보호정책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7219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Customer Service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고객센터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76781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Contact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6" y="2506648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6" y="3082712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에피소드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6483" y="249215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Interested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82287" y="306821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책갈피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6483" y="3653951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7546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Policy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이용약관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66658" y="2492149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66658" y="3068516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66658" y="3653951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Lecture/Document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66658" y="4223955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66658" y="4797152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Announcement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25915"/>
              </p:ext>
            </p:extLst>
          </p:nvPr>
        </p:nvGraphicFramePr>
        <p:xfrm>
          <a:off x="1765244" y="758106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086483" y="425482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 보유 현황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6483" y="480332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Sales/Profit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6483" y="537321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info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00673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00673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10608" y="598409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Signup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6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7424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90851"/>
              </p:ext>
            </p:extLst>
          </p:nvPr>
        </p:nvGraphicFramePr>
        <p:xfrm>
          <a:off x="6035606" y="692696"/>
          <a:ext cx="3108394" cy="165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6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Work view is applied to all work in ‘today’s series,’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coupon usage information popup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Display deduction information popup when confirm button is clicked,</a:t>
                      </a:r>
                      <a:r>
                        <a:rPr lang="en-US" altLang="ko-KR" sz="900" baseline="0" dirty="0" smtClean="0"/>
                        <a:t> and</a:t>
                      </a:r>
                      <a:r>
                        <a:rPr lang="en-US" altLang="ko-KR" sz="900" dirty="0" smtClean="0"/>
                        <a:t> Do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purchase process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Move to [</a:t>
                      </a:r>
                      <a:r>
                        <a:rPr lang="en-US" altLang="ko-KR" sz="900" dirty="0" err="1" smtClean="0"/>
                        <a:t>coupon_charge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the popup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194324" y="990173"/>
            <a:ext cx="2705192" cy="1205626"/>
          </a:xfrm>
          <a:prstGeom prst="roundRect">
            <a:avLst>
              <a:gd name="adj" fmla="val 736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66411" y="1093094"/>
            <a:ext cx="2317082" cy="504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에피소드를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감상하시겠습니까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쿠폰이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차감됩니다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726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68530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26825" y="2708920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26826" y="2912179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 enough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Would you like to go to recharge page?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93185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33377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29063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226826" y="4365104"/>
            <a:ext cx="248129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27796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 deducted.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Current coupon Left: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34522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3378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588" y="2708920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0588" y="2912179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보유하신 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부족합니다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페이지로 이동하시겠습니까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5978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86170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781856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0589" y="4365104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0589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차감되었습니다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87315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86171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226825" y="1154647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26826" y="1357906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takes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Will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read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this?’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393185" y="1857748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3377" y="115849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29063" y="1857747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53324" y="2575101"/>
            <a:ext cx="2067982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Recharge information popup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80589" y="4258685"/>
            <a:ext cx="2295510" cy="1064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Deduction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54723" y="3734711"/>
            <a:ext cx="2306189" cy="1567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53324" y="858922"/>
            <a:ext cx="2667660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coupon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usage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79512" y="2744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79512" y="4437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61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45263"/>
              </p:ext>
            </p:extLst>
          </p:nvPr>
        </p:nvGraphicFramePr>
        <p:xfrm>
          <a:off x="6084168" y="957282"/>
          <a:ext cx="2784866" cy="27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연재목록</a:t>
                      </a:r>
                      <a:r>
                        <a:rPr lang="en-US" altLang="ko-KR" sz="1000" dirty="0" smtClean="0"/>
                        <a:t>(episode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공지사항</a:t>
                      </a:r>
                      <a:r>
                        <a:rPr lang="en-US" altLang="ko-KR" sz="1000" baseline="0" dirty="0" smtClean="0"/>
                        <a:t>(announcement) /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등록 된 공지사항이 없습니다</a:t>
                      </a:r>
                      <a:r>
                        <a:rPr lang="en-US" altLang="ko-KR" sz="1000" dirty="0" smtClean="0"/>
                        <a:t>.”(No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no),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업데이트일</a:t>
                      </a:r>
                      <a:r>
                        <a:rPr lang="en-US" altLang="ko-KR" sz="1000" dirty="0" smtClean="0"/>
                        <a:t>(update day),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0" name="직사각형 179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4702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85" name="TextBox 184"/>
          <p:cNvSpPr txBox="1"/>
          <p:nvPr/>
        </p:nvSpPr>
        <p:spPr>
          <a:xfrm>
            <a:off x="3930606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88" name="직사각형 18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28502"/>
              </p:ext>
            </p:extLst>
          </p:nvPr>
        </p:nvGraphicFramePr>
        <p:xfrm>
          <a:off x="395536" y="79719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91" name="직사각형 190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95" name="TextBox 194"/>
          <p:cNvSpPr txBox="1"/>
          <p:nvPr/>
        </p:nvSpPr>
        <p:spPr>
          <a:xfrm>
            <a:off x="4794702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96" name="TextBox 195"/>
          <p:cNvSpPr txBox="1"/>
          <p:nvPr/>
        </p:nvSpPr>
        <p:spPr>
          <a:xfrm>
            <a:off x="393060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99" name="직사각형 19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201" name="직사각형 200"/>
          <p:cNvSpPr/>
          <p:nvPr/>
        </p:nvSpPr>
        <p:spPr>
          <a:xfrm>
            <a:off x="393060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205" name="직사각형 204"/>
          <p:cNvSpPr/>
          <p:nvPr/>
        </p:nvSpPr>
        <p:spPr>
          <a:xfrm>
            <a:off x="393060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그룹 206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20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TextBox 20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215" name="직사각형 214"/>
          <p:cNvSpPr/>
          <p:nvPr/>
        </p:nvSpPr>
        <p:spPr>
          <a:xfrm>
            <a:off x="465068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650686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179512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224" name="표 2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70703"/>
              </p:ext>
            </p:extLst>
          </p:nvPr>
        </p:nvGraphicFramePr>
        <p:xfrm>
          <a:off x="422416" y="328498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9866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04518"/>
              </p:ext>
            </p:extLst>
          </p:nvPr>
        </p:nvGraphicFramePr>
        <p:xfrm>
          <a:off x="5988714" y="729809"/>
          <a:ext cx="2880320" cy="531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title shown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(previous episode)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move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no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title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(Go to next) episode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5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 mark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option 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When chosen, alert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popup message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shows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“책갈피가 등록되었습니다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내가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책갈피한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.”(Book mark has been registered. You can check the work bookmarker by you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Corresponding episode saved to [My Page &gt; book-mark]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cleared, deleted from saved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Body text zoom in zoom out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left button clicked, zoom out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right button clicked,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zoou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recommendation register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cliccked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recommendation no +1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and clicked again,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the recommendation.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interested book register/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button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– When registered,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“관심작품으로 설정되었습니다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나의 관심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 (“Set as interested work. You can check interested work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“관심작품에서 삭제되었습니다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.”(“Deleted from interested work.”)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(previous episode),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(episode list),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(next 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go) button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when clicked the episode list button, go back to [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book_detail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 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871720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187624" y="20968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347864" y="21328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97971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41987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835696" y="42984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29619" y="175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8" name="타원 137"/>
          <p:cNvSpPr/>
          <p:nvPr/>
        </p:nvSpPr>
        <p:spPr>
          <a:xfrm>
            <a:off x="4319992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6954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2" name="타원 141"/>
          <p:cNvSpPr/>
          <p:nvPr/>
        </p:nvSpPr>
        <p:spPr>
          <a:xfrm>
            <a:off x="4669625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1784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65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30764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08775"/>
              </p:ext>
            </p:extLst>
          </p:nvPr>
        </p:nvGraphicFramePr>
        <p:xfrm>
          <a:off x="5988714" y="729809"/>
          <a:ext cx="2880320" cy="44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작가후기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(Author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epilogue)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writing space – limited to 300 characters in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</a:t>
                      </a:r>
                      <a:r>
                        <a:rPr lang="en-US" altLang="ko-KR" sz="900" baseline="0" dirty="0" smtClean="0"/>
                        <a:t> the mouse is clicked, text “</a:t>
                      </a:r>
                      <a:r>
                        <a:rPr lang="ko-KR" altLang="en-US" sz="900" baseline="0" dirty="0" err="1" smtClean="0"/>
                        <a:t>비리뷰를</a:t>
                      </a:r>
                      <a:r>
                        <a:rPr lang="ko-KR" altLang="en-US" sz="900" baseline="0" dirty="0" smtClean="0"/>
                        <a:t> 작성해 주세요</a:t>
                      </a:r>
                      <a:r>
                        <a:rPr lang="en-US" altLang="ko-KR" sz="900" baseline="0" dirty="0" smtClean="0"/>
                        <a:t>. (300</a:t>
                      </a:r>
                      <a:r>
                        <a:rPr lang="ko-KR" altLang="en-US" sz="900" baseline="0" dirty="0" smtClean="0"/>
                        <a:t>자 이내</a:t>
                      </a:r>
                      <a:r>
                        <a:rPr lang="en-US" altLang="ko-KR" sz="900" baseline="0" dirty="0" smtClean="0"/>
                        <a:t>)” disappears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등록</a:t>
                      </a:r>
                      <a:r>
                        <a:rPr lang="en-US" altLang="ko-KR" sz="900" dirty="0" smtClean="0"/>
                        <a:t>”(review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</a:t>
                      </a:r>
                      <a:r>
                        <a:rPr lang="en-US" altLang="ko-KR" sz="900" dirty="0" smtClean="0"/>
                        <a:t>area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nickname,</a:t>
                      </a:r>
                      <a:r>
                        <a:rPr lang="en-US" altLang="ko-KR" sz="900" baseline="0" dirty="0" smtClean="0"/>
                        <a:t> written date,</a:t>
                      </a:r>
                      <a:r>
                        <a:rPr lang="en-US" altLang="ko-KR" sz="900" dirty="0" smtClean="0"/>
                        <a:t> review contents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review 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 edit is clicked, moves to [</a:t>
                      </a:r>
                      <a:r>
                        <a:rPr lang="en-US" altLang="ko-KR" sz="900" baseline="0" dirty="0" err="1" smtClean="0"/>
                        <a:t>review</a:t>
                      </a:r>
                      <a:r>
                        <a:rPr lang="en-US" altLang="ko-KR" sz="900" dirty="0" err="1" smtClean="0"/>
                        <a:t>_edit</a:t>
                      </a:r>
                      <a:r>
                        <a:rPr lang="en-US" altLang="ko-KR" sz="9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삭제 </a:t>
                      </a:r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endParaRPr lang="en-US" altLang="ko-KR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delete button is clicked, alert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r>
                        <a:rPr lang="ko-KR" altLang="en-US" sz="900" dirty="0" smtClean="0"/>
                        <a:t> 생성 “게시물을 삭제하시겠습니까</a:t>
                      </a:r>
                      <a:r>
                        <a:rPr lang="en-US" altLang="ko-KR" sz="900" dirty="0" smtClean="0"/>
                        <a:t>?”(“Delete</a:t>
                      </a:r>
                      <a:r>
                        <a:rPr lang="en-US" altLang="ko-KR" sz="900" baseline="0" dirty="0" smtClean="0"/>
                        <a:t> post?”) when “</a:t>
                      </a:r>
                      <a:r>
                        <a:rPr lang="ko-KR" altLang="en-US" sz="900" baseline="0" dirty="0" smtClean="0"/>
                        <a:t>확인</a:t>
                      </a:r>
                      <a:r>
                        <a:rPr lang="en-US" altLang="ko-KR" sz="900" baseline="0" smtClean="0"/>
                        <a:t>”confirm </a:t>
                      </a:r>
                      <a:r>
                        <a:rPr lang="en-US" altLang="ko-KR" sz="900" baseline="0" dirty="0" smtClean="0"/>
                        <a:t>is clicked, deletes. “</a:t>
                      </a:r>
                      <a:r>
                        <a:rPr lang="ko-KR" altLang="en-US" sz="900" baseline="0" dirty="0" smtClean="0"/>
                        <a:t>취소</a:t>
                      </a:r>
                      <a:r>
                        <a:rPr lang="en-US" altLang="ko-KR" sz="900" baseline="0" dirty="0" smtClean="0"/>
                        <a:t>”</a:t>
                      </a:r>
                      <a:r>
                        <a:rPr lang="en-US" altLang="ko-KR" sz="900" baseline="0" dirty="0" err="1" smtClean="0"/>
                        <a:t>cancle</a:t>
                      </a:r>
                      <a:r>
                        <a:rPr lang="en-US" altLang="ko-KR" sz="900" baseline="0" dirty="0" smtClean="0"/>
                        <a:t> is clicked, close the popup.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window]</a:t>
                      </a:r>
                      <a:r>
                        <a:rPr lang="en-US" altLang="ko-KR" sz="900" baseline="0" dirty="0" smtClean="0"/>
                        <a:t> 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리뷰더보기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(See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more reviews)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shows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all written reviews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※After showing all reviews, switches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to 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리뷰 기본 보기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”(see basic review)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03568" y="518579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088805" y="51769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9" name="타원 138"/>
          <p:cNvSpPr/>
          <p:nvPr/>
        </p:nvSpPr>
        <p:spPr>
          <a:xfrm>
            <a:off x="4669625" y="578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7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51720" y="65271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8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379848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3" name="타원 142"/>
          <p:cNvSpPr/>
          <p:nvPr/>
        </p:nvSpPr>
        <p:spPr>
          <a:xfrm>
            <a:off x="503568" y="459174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3857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2949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  <p:sp>
        <p:nvSpPr>
          <p:cNvPr id="149" name="타원 148"/>
          <p:cNvSpPr/>
          <p:nvPr/>
        </p:nvSpPr>
        <p:spPr>
          <a:xfrm>
            <a:off x="446179" y="38296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484038" y="46411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734048" y="516659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6662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70266"/>
              </p:ext>
            </p:extLst>
          </p:nvPr>
        </p:nvGraphicFramePr>
        <p:xfrm>
          <a:off x="6012160" y="678713"/>
          <a:ext cx="3131840" cy="5577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input,</a:t>
                      </a:r>
                      <a:r>
                        <a:rPr lang="en-US" altLang="ko-KR" sz="900" baseline="0" dirty="0" smtClean="0"/>
                        <a:t> then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전체</a:t>
                      </a:r>
                      <a:r>
                        <a:rPr lang="en-US" altLang="ko-KR" sz="900" dirty="0" smtClean="0"/>
                        <a:t>(all)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오늘의 연재</a:t>
                      </a:r>
                      <a:r>
                        <a:rPr lang="en-US" altLang="ko-KR" sz="900" dirty="0" smtClean="0"/>
                        <a:t>(Official author)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베스트 리그</a:t>
                      </a:r>
                      <a:r>
                        <a:rPr lang="en-US" altLang="ko-KR" sz="900" dirty="0" smtClean="0"/>
                        <a:t>(best League)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err="1" smtClean="0"/>
                        <a:t>챌린지</a:t>
                      </a:r>
                      <a:r>
                        <a:rPr lang="ko-KR" altLang="en-US" sz="900" dirty="0" smtClean="0"/>
                        <a:t> 리그</a:t>
                      </a:r>
                      <a:r>
                        <a:rPr lang="en-US" altLang="ko-KR" sz="900" dirty="0" smtClean="0"/>
                        <a:t>(challenge League)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Default is </a:t>
                      </a:r>
                      <a:r>
                        <a:rPr lang="ko-KR" altLang="en-US" sz="900" baseline="0" dirty="0" smtClean="0"/>
                        <a:t>전체</a:t>
                      </a:r>
                      <a:r>
                        <a:rPr lang="en-US" altLang="ko-KR" sz="900" baseline="0" dirty="0" smtClean="0"/>
                        <a:t>(all)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Each 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category’s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 values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name,</a:t>
                      </a:r>
                      <a:r>
                        <a:rPr lang="en-US" altLang="ko-KR" sz="900" baseline="0" dirty="0" smtClean="0"/>
                        <a:t>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case number,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en-US" altLang="ko-KR" sz="900" baseline="0" dirty="0" smtClean="0"/>
                        <a:t>(see more) button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At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tab,</a:t>
                      </a:r>
                      <a:r>
                        <a:rPr lang="en-US" altLang="ko-KR" sz="900" baseline="0" dirty="0" smtClean="0"/>
                        <a:t> 3 books for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en-US" altLang="ko-KR" sz="9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When there are no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values, search case number 0. and “see more button” </a:t>
                      </a:r>
                      <a:r>
                        <a:rPr lang="en-US" altLang="ko-KR" sz="900" baseline="0" dirty="0" err="1" smtClean="0"/>
                        <a:t>disapeared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see more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clicked, moves to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en-US" altLang="ko-KR" sz="900" dirty="0" err="1" smtClean="0"/>
                        <a:t>ganre</a:t>
                      </a:r>
                      <a:r>
                        <a:rPr lang="en-US" altLang="ko-KR" sz="900" dirty="0" smtClean="0"/>
                        <a:t>, book title,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en-US" altLang="ko-KR" sz="900" dirty="0" smtClean="0"/>
                        <a:t>, completion info, 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title,</a:t>
                      </a:r>
                      <a:r>
                        <a:rPr lang="en-US" altLang="ko-KR" sz="900" baseline="0" dirty="0" smtClean="0"/>
                        <a:t> author name</a:t>
                      </a:r>
                      <a:r>
                        <a:rPr lang="en-US" altLang="ko-KR" sz="900" dirty="0" smtClean="0"/>
                        <a:t>, 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moves to corresponding [</a:t>
                      </a:r>
                      <a:r>
                        <a:rPr lang="en-US" altLang="ko-KR" sz="900" baseline="0" dirty="0" err="1" smtClean="0"/>
                        <a:t>book_detail</a:t>
                      </a:r>
                      <a:r>
                        <a:rPr lang="en-US" altLang="ko-KR" sz="900" baseline="0" dirty="0" smtClean="0"/>
                        <a:t>] page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ganre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“</a:t>
                      </a:r>
                      <a:r>
                        <a:rPr lang="ko-KR" altLang="en-US" sz="900" baseline="0" dirty="0" smtClean="0"/>
                        <a:t>총</a:t>
                      </a:r>
                      <a:r>
                        <a:rPr lang="en-US" altLang="ko-KR" sz="900" baseline="0" dirty="0" smtClean="0"/>
                        <a:t>” + </a:t>
                      </a:r>
                      <a:r>
                        <a:rPr lang="en-US" altLang="ko-KR" sz="900" dirty="0" smtClean="0"/>
                        <a:t>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no + “</a:t>
                      </a:r>
                      <a:r>
                        <a:rPr lang="ko-KR" altLang="en-US" sz="900" baseline="0" dirty="0" smtClean="0"/>
                        <a:t>화</a:t>
                      </a:r>
                      <a:r>
                        <a:rPr lang="en-US" altLang="ko-KR" sz="900" baseline="0" dirty="0" smtClean="0"/>
                        <a:t>”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author name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0225"/>
              </p:ext>
            </p:extLst>
          </p:nvPr>
        </p:nvGraphicFramePr>
        <p:xfrm>
          <a:off x="413528" y="1556792"/>
          <a:ext cx="513004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511"/>
                <a:gridCol w="1282511"/>
                <a:gridCol w="1282511"/>
                <a:gridCol w="128251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2" name="직사각형 121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13528" y="2213309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3528" y="2213309"/>
            <a:ext cx="135016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베스트리그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27" name="직사각형 126"/>
          <p:cNvSpPr/>
          <p:nvPr/>
        </p:nvSpPr>
        <p:spPr>
          <a:xfrm>
            <a:off x="413528" y="3748001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3528" y="3748001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421640" y="221330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3094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13528" y="259080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4" name="TextBox 163"/>
          <p:cNvSpPr txBox="1"/>
          <p:nvPr/>
        </p:nvSpPr>
        <p:spPr>
          <a:xfrm>
            <a:off x="1080300" y="251879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5" name="TextBox 164"/>
          <p:cNvSpPr txBox="1"/>
          <p:nvPr/>
        </p:nvSpPr>
        <p:spPr>
          <a:xfrm>
            <a:off x="4553452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6" name="TextBox 165"/>
          <p:cNvSpPr txBox="1"/>
          <p:nvPr/>
        </p:nvSpPr>
        <p:spPr>
          <a:xfrm>
            <a:off x="3535923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67" name="직선 연결선 166"/>
          <p:cNvCxnSpPr/>
          <p:nvPr/>
        </p:nvCxnSpPr>
        <p:spPr>
          <a:xfrm>
            <a:off x="458528" y="3748001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3528" y="3243945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080300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0" name="TextBox 169"/>
          <p:cNvSpPr txBox="1"/>
          <p:nvPr/>
        </p:nvSpPr>
        <p:spPr>
          <a:xfrm>
            <a:off x="4553452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1" name="TextBox 170"/>
          <p:cNvSpPr txBox="1"/>
          <p:nvPr/>
        </p:nvSpPr>
        <p:spPr>
          <a:xfrm>
            <a:off x="3535923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2" name="TextBox 171"/>
          <p:cNvSpPr txBox="1"/>
          <p:nvPr/>
        </p:nvSpPr>
        <p:spPr>
          <a:xfrm>
            <a:off x="1421640" y="375540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sp>
        <p:nvSpPr>
          <p:cNvPr id="173" name="TextBox 172"/>
          <p:cNvSpPr txBox="1"/>
          <p:nvPr/>
        </p:nvSpPr>
        <p:spPr>
          <a:xfrm>
            <a:off x="413528" y="4080657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74" name="TextBox 173"/>
          <p:cNvSpPr txBox="1"/>
          <p:nvPr/>
        </p:nvSpPr>
        <p:spPr>
          <a:xfrm>
            <a:off x="1080300" y="400864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5" name="TextBox 174"/>
          <p:cNvSpPr txBox="1"/>
          <p:nvPr/>
        </p:nvSpPr>
        <p:spPr>
          <a:xfrm>
            <a:off x="4553452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3535923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7" name="타원 17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8" name="타원 177"/>
          <p:cNvSpPr/>
          <p:nvPr/>
        </p:nvSpPr>
        <p:spPr>
          <a:xfrm>
            <a:off x="323528" y="14635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317908" y="21833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233528" y="37133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05491" y="2399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61600" y="274705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8" name="TextBox 187"/>
          <p:cNvSpPr txBox="1"/>
          <p:nvPr/>
        </p:nvSpPr>
        <p:spPr>
          <a:xfrm>
            <a:off x="1997704" y="25188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89" name="TextBox 188"/>
          <p:cNvSpPr txBox="1"/>
          <p:nvPr/>
        </p:nvSpPr>
        <p:spPr>
          <a:xfrm>
            <a:off x="1061600" y="3400148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0" name="TextBox 189"/>
          <p:cNvSpPr txBox="1"/>
          <p:nvPr/>
        </p:nvSpPr>
        <p:spPr>
          <a:xfrm>
            <a:off x="1997704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1" name="TextBox 190"/>
          <p:cNvSpPr txBox="1"/>
          <p:nvPr/>
        </p:nvSpPr>
        <p:spPr>
          <a:xfrm>
            <a:off x="1061600" y="424323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2" name="TextBox 191"/>
          <p:cNvSpPr txBox="1"/>
          <p:nvPr/>
        </p:nvSpPr>
        <p:spPr>
          <a:xfrm>
            <a:off x="1997704" y="401502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4" name="직사각형 193"/>
          <p:cNvSpPr/>
          <p:nvPr/>
        </p:nvSpPr>
        <p:spPr>
          <a:xfrm>
            <a:off x="413528" y="184482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13528" y="1844824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오늘의 연재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96" name="직선 연결선 195"/>
          <p:cNvCxnSpPr/>
          <p:nvPr/>
        </p:nvCxnSpPr>
        <p:spPr>
          <a:xfrm>
            <a:off x="458528" y="2132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278528" y="18263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8" name="표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6437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1923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324164" y="27046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998608" y="250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1841608" y="25486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990300" y="292462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3445923" y="2568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6" name="타원 205"/>
          <p:cNvSpPr/>
          <p:nvPr/>
        </p:nvSpPr>
        <p:spPr>
          <a:xfrm>
            <a:off x="4429165" y="259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799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81868"/>
              </p:ext>
            </p:extLst>
          </p:nvPr>
        </p:nvGraphicFramePr>
        <p:xfrm>
          <a:off x="5988714" y="957282"/>
          <a:ext cx="2880320" cy="2064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s</a:t>
                      </a:r>
                      <a:r>
                        <a:rPr lang="en-US" altLang="ko-KR" sz="1000" dirty="0" smtClean="0"/>
                        <a:t>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categorization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screen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 categorization</a:t>
                      </a:r>
                      <a:r>
                        <a:rPr lang="en-US" altLang="ko-KR" sz="1000" baseline="0" dirty="0" smtClean="0"/>
                        <a:t>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value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10 each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there are over 10 s</a:t>
                      </a:r>
                      <a:r>
                        <a:rPr lang="en-US" altLang="ko-KR" sz="1000" dirty="0" smtClean="0"/>
                        <a:t>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results, page button 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02406"/>
              </p:ext>
            </p:extLst>
          </p:nvPr>
        </p:nvGraphicFramePr>
        <p:xfrm>
          <a:off x="413528" y="1467372"/>
          <a:ext cx="516658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1646"/>
                <a:gridCol w="1291646"/>
                <a:gridCol w="1291646"/>
                <a:gridCol w="129164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413528" y="175540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458528" y="261950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13528" y="2115444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080300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53452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2" name="TextBox 121"/>
          <p:cNvSpPr txBox="1"/>
          <p:nvPr/>
        </p:nvSpPr>
        <p:spPr>
          <a:xfrm>
            <a:off x="3535923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458528" y="3272645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3528" y="2768589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080300" y="269658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553452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7" name="TextBox 126"/>
          <p:cNvSpPr txBox="1"/>
          <p:nvPr/>
        </p:nvSpPr>
        <p:spPr>
          <a:xfrm>
            <a:off x="3535923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458528" y="3915644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3528" y="3411588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080300" y="333958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53452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35923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3" name="직선 연결선 132"/>
          <p:cNvCxnSpPr/>
          <p:nvPr/>
        </p:nvCxnSpPr>
        <p:spPr>
          <a:xfrm>
            <a:off x="458528" y="456002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13528" y="405596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80300" y="398395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53452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35923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8" name="직선 연결선 137"/>
          <p:cNvCxnSpPr/>
          <p:nvPr/>
        </p:nvCxnSpPr>
        <p:spPr>
          <a:xfrm>
            <a:off x="458528" y="5213167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13528" y="4709111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080300" y="463710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53452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57" name="TextBox 156"/>
          <p:cNvSpPr txBox="1"/>
          <p:nvPr/>
        </p:nvSpPr>
        <p:spPr>
          <a:xfrm>
            <a:off x="3535923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585616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13528" y="535211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80300" y="528010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4553452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2" name="TextBox 161"/>
          <p:cNvSpPr txBox="1"/>
          <p:nvPr/>
        </p:nvSpPr>
        <p:spPr>
          <a:xfrm>
            <a:off x="3535923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63" name="TextBox 162"/>
          <p:cNvSpPr txBox="1"/>
          <p:nvPr/>
        </p:nvSpPr>
        <p:spPr>
          <a:xfrm>
            <a:off x="395536" y="1743354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64" name="직선 연결선 163"/>
          <p:cNvCxnSpPr/>
          <p:nvPr/>
        </p:nvCxnSpPr>
        <p:spPr>
          <a:xfrm>
            <a:off x="458528" y="650793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13528" y="600387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080300" y="593186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553452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8" name="TextBox 167"/>
          <p:cNvSpPr txBox="1"/>
          <p:nvPr/>
        </p:nvSpPr>
        <p:spPr>
          <a:xfrm>
            <a:off x="3535923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1783065" y="6597932"/>
            <a:ext cx="1780823" cy="215444"/>
            <a:chOff x="-1808587" y="4867051"/>
            <a:chExt cx="1780823" cy="215444"/>
          </a:xfrm>
        </p:grpSpPr>
        <p:pic>
          <p:nvPicPr>
            <p:cNvPr id="1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061600" y="2271647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4" name="TextBox 173"/>
          <p:cNvSpPr txBox="1"/>
          <p:nvPr/>
        </p:nvSpPr>
        <p:spPr>
          <a:xfrm>
            <a:off x="1997704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61600" y="291863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1997704" y="2690419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61600" y="3561629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8" name="TextBox 177"/>
          <p:cNvSpPr txBox="1"/>
          <p:nvPr/>
        </p:nvSpPr>
        <p:spPr>
          <a:xfrm>
            <a:off x="1997704" y="333341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61600" y="424726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0" name="TextBox 179"/>
          <p:cNvSpPr txBox="1"/>
          <p:nvPr/>
        </p:nvSpPr>
        <p:spPr>
          <a:xfrm>
            <a:off x="1997704" y="3987652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61600" y="4900236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2" name="TextBox 181"/>
          <p:cNvSpPr txBox="1"/>
          <p:nvPr/>
        </p:nvSpPr>
        <p:spPr>
          <a:xfrm>
            <a:off x="1997704" y="463572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61600" y="5552744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4" name="TextBox 183"/>
          <p:cNvSpPr txBox="1"/>
          <p:nvPr/>
        </p:nvSpPr>
        <p:spPr>
          <a:xfrm>
            <a:off x="1997704" y="5283796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61600" y="6165511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6" name="TextBox 185"/>
          <p:cNvSpPr txBox="1"/>
          <p:nvPr/>
        </p:nvSpPr>
        <p:spPr>
          <a:xfrm>
            <a:off x="1997704" y="59373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276913" y="17689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1603065" y="65079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81879"/>
              </p:ext>
            </p:extLst>
          </p:nvPr>
        </p:nvGraphicFramePr>
        <p:xfrm>
          <a:off x="452688" y="112474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54449"/>
              </p:ext>
            </p:extLst>
          </p:nvPr>
        </p:nvGraphicFramePr>
        <p:xfrm>
          <a:off x="3827131" y="114663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2" name="타원 191"/>
          <p:cNvSpPr/>
          <p:nvPr/>
        </p:nvSpPr>
        <p:spPr>
          <a:xfrm>
            <a:off x="4373968" y="13741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29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1236"/>
              </p:ext>
            </p:extLst>
          </p:nvPr>
        </p:nvGraphicFramePr>
        <p:xfrm>
          <a:off x="6323638" y="692696"/>
          <a:ext cx="2784866" cy="538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Bottom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(freeboard)/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(appreciation)/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 </a:t>
                      </a:r>
                      <a:r>
                        <a:rPr lang="en-US" altLang="ko-KR" sz="1000" dirty="0" smtClean="0"/>
                        <a:t>freeboard, but writing number</a:t>
                      </a:r>
                      <a:r>
                        <a:rPr lang="en-US" altLang="ko-KR" sz="1000" baseline="0" dirty="0" smtClean="0"/>
                        <a:t> of characters are only up to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text documents can</a:t>
                      </a:r>
                      <a:r>
                        <a:rPr lang="en-US" altLang="ko-KR" sz="1000" baseline="0" dirty="0" smtClean="0"/>
                        <a:t> only be uploaded by those with the rights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admin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 is where posts are managed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public_annoucement</a:t>
                      </a:r>
                      <a:r>
                        <a:rPr lang="en-US" altLang="ko-KR" sz="1000" baseline="0" dirty="0" smtClean="0"/>
                        <a:t>  - admin page is where posts are managed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7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weekly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hits no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top</a:t>
                      </a:r>
                      <a:r>
                        <a:rPr lang="en-US" altLang="ko-KR" sz="1000" baseline="0" dirty="0" smtClean="0"/>
                        <a:t> 10 posts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 title, writer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moves to 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post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composition info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number),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작성일</a:t>
                      </a:r>
                      <a:r>
                        <a:rPr lang="en-US" altLang="ko-KR" sz="1000" dirty="0" smtClean="0"/>
                        <a:t>(written date),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</a:t>
                      </a:r>
                      <a:r>
                        <a:rPr lang="en-US" altLang="ko-KR" sz="1000" baseline="0" dirty="0" smtClean="0"/>
                        <a:t> post)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</a:t>
                      </a:r>
                      <a:r>
                        <a:rPr lang="en-US" altLang="ko-KR" sz="1000" baseline="0" dirty="0" smtClean="0"/>
                        <a:t>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freeboard_ </a:t>
                      </a:r>
                      <a:r>
                        <a:rPr lang="en-US" altLang="ko-KR" sz="1000" dirty="0" smtClean="0"/>
                        <a:t>write]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9893"/>
          <a:stretch/>
        </p:blipFill>
        <p:spPr bwMode="auto">
          <a:xfrm>
            <a:off x="503528" y="3373584"/>
            <a:ext cx="4461799" cy="279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직사각형 52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33453" y="634532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6" name="타원 55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83601" y="3068960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7544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1619672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37871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995936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445883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1711057" y="6525924"/>
            <a:ext cx="1780823" cy="215444"/>
            <a:chOff x="-1808587" y="4867051"/>
            <a:chExt cx="1780823" cy="215444"/>
          </a:xfrm>
        </p:grpSpPr>
        <p:pic>
          <p:nvPicPr>
            <p:cNvPr id="73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76" name="타원 75"/>
          <p:cNvSpPr/>
          <p:nvPr/>
        </p:nvSpPr>
        <p:spPr>
          <a:xfrm>
            <a:off x="3692745" y="630199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1106" y="65253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0779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6174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rcRect l="26564" t="33805" r="18096" b="50830"/>
          <a:stretch/>
        </p:blipFill>
        <p:spPr>
          <a:xfrm>
            <a:off x="235903" y="2238943"/>
            <a:ext cx="5128185" cy="758009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305516" y="306896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9492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5962" y="2238943"/>
            <a:ext cx="1227707" cy="7580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WEEKLY BEST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6268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73730"/>
              </p:ext>
            </p:extLst>
          </p:nvPr>
        </p:nvGraphicFramePr>
        <p:xfrm>
          <a:off x="5652120" y="692696"/>
          <a:ext cx="3456384" cy="5988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9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see details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page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(title),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(nickname),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(written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post 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(edit)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게시물을 삭제하시겠습니까</a:t>
                      </a:r>
                      <a:r>
                        <a:rPr lang="en-US" altLang="ko-KR" sz="1000" dirty="0" smtClean="0"/>
                        <a:t>?” (delete post?)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check)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when clicked closed the popup.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5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[freeboard] list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nickname, written date, 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comment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edit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freeboard_comment</a:t>
                      </a:r>
                      <a:r>
                        <a:rPr lang="en-US" altLang="ko-KR" sz="1000" dirty="0" err="1" smtClean="0"/>
                        <a:t>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“delete post?”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6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 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– limited to 300 characters in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달기</a:t>
                      </a:r>
                      <a:r>
                        <a:rPr lang="en-US" altLang="ko-KR" sz="900" dirty="0" smtClean="0"/>
                        <a:t>”(comment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91919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12759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06659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98121" y="2103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804846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587409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38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4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191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1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66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7569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93" name="TextBox 92"/>
          <p:cNvSpPr txBox="1"/>
          <p:nvPr/>
        </p:nvSpPr>
        <p:spPr>
          <a:xfrm>
            <a:off x="251520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94" name="TextBox 93"/>
          <p:cNvSpPr txBox="1"/>
          <p:nvPr/>
        </p:nvSpPr>
        <p:spPr>
          <a:xfrm>
            <a:off x="251520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28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28662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28662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24726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724726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724726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4205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02" name="직선 연결선 101"/>
          <p:cNvCxnSpPr/>
          <p:nvPr/>
        </p:nvCxnSpPr>
        <p:spPr>
          <a:xfrm>
            <a:off x="328662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92678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60730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64205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06" name="직사각형 105"/>
          <p:cNvSpPr/>
          <p:nvPr/>
        </p:nvSpPr>
        <p:spPr>
          <a:xfrm>
            <a:off x="4903972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07" name="직선 연결선 106"/>
          <p:cNvCxnSpPr/>
          <p:nvPr/>
        </p:nvCxnSpPr>
        <p:spPr>
          <a:xfrm>
            <a:off x="328662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92678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0730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64205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4903972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2" name="직선 연결선 111"/>
          <p:cNvCxnSpPr/>
          <p:nvPr/>
        </p:nvCxnSpPr>
        <p:spPr>
          <a:xfrm>
            <a:off x="328662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430648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19311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43525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903972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443525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25627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4276380" y="266731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91919" y="31049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5496" y="457462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4201155" y="4518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250680" y="491454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689928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38034" y="50549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13803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05314"/>
              </p:ext>
            </p:extLst>
          </p:nvPr>
        </p:nvGraphicFramePr>
        <p:xfrm>
          <a:off x="277822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9164"/>
              </p:ext>
            </p:extLst>
          </p:nvPr>
        </p:nvGraphicFramePr>
        <p:xfrm>
          <a:off x="3652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9" name="타원 128"/>
          <p:cNvSpPr/>
          <p:nvPr/>
        </p:nvSpPr>
        <p:spPr>
          <a:xfrm>
            <a:off x="454212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10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2763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r>
                        <a:rPr lang="en-US" altLang="ko-KR" sz="1000" baseline="0" dirty="0" smtClean="0"/>
                        <a:t> &gt; 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61564"/>
              </p:ext>
            </p:extLst>
          </p:nvPr>
        </p:nvGraphicFramePr>
        <p:xfrm>
          <a:off x="6323638" y="692696"/>
          <a:ext cx="2784866" cy="3061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(report)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When clicked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2) report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popup window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내용</a:t>
                      </a:r>
                      <a:r>
                        <a:rPr lang="en-US" altLang="ko-KR" sz="1000" dirty="0" smtClean="0"/>
                        <a:t>(contents)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of post that one</a:t>
                      </a:r>
                      <a:r>
                        <a:rPr lang="en-US" altLang="ko-KR" sz="1000" baseline="0" dirty="0" smtClean="0"/>
                        <a:t> wants to report are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사유선택</a:t>
                      </a:r>
                      <a:r>
                        <a:rPr lang="en-US" altLang="ko-KR" sz="1000" dirty="0" smtClean="0"/>
                        <a:t>(Reason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Only</a:t>
                      </a:r>
                      <a:r>
                        <a:rPr lang="en-US" altLang="ko-KR" sz="1000" baseline="0" dirty="0" smtClean="0"/>
                        <a:t> when 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(other) was chosen as the </a:t>
                      </a:r>
                      <a:r>
                        <a:rPr lang="en-US" altLang="ko-KR" sz="1000" dirty="0" smtClean="0"/>
                        <a:t>3) reason, 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activation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en-US" altLang="ko-KR" sz="1000" baseline="0" dirty="0" smtClean="0"/>
                        <a:t> delivered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admin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Check it possible in admin page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reason wasn’t chosen or 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(other)</a:t>
                      </a:r>
                      <a:r>
                        <a:rPr lang="en-US" altLang="ko-KR" sz="1000" baseline="0" dirty="0" smtClean="0"/>
                        <a:t> category was chosen, afterwards if contents were not input button deactivated (clicking impossible)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8" name="슬라이드 번호 개체 틀 23"/>
          <p:cNvSpPr txBox="1">
            <a:spLocks/>
          </p:cNvSpPr>
          <p:nvPr/>
        </p:nvSpPr>
        <p:spPr>
          <a:xfrm>
            <a:off x="7052245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756782" y="450767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109" name="TextBox 108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110" name="TextBox 109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111" name="직선 연결선 11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115" name="TextBox 114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22" name="직사각형 121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27" name="직사각형 126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864794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4644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037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1829192" y="2411565"/>
            <a:ext cx="2496506" cy="30949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928028" y="2549838"/>
            <a:ext cx="1042057" cy="1262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신고 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704914" y="5164685"/>
            <a:ext cx="789611" cy="247706"/>
          </a:xfrm>
          <a:prstGeom prst="roundRect">
            <a:avLst>
              <a:gd name="adj" fmla="val 944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하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912826" y="2820103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nobio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   용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이거 예전에 유행하던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12826" y="3239314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사유 선택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 flipH="1">
            <a:off x="2064973" y="3468175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영리 목적 또는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홍보성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음란성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선정성이 포함된 게시물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특정인 대상의 비방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욕설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인신공격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개인정보노출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내용의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 등록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도배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988964" y="3553020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88964" y="3741994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988964" y="3930968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1988964" y="4119942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988964" y="4308915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984834" y="4476287"/>
            <a:ext cx="2279839" cy="6073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항목을 선택 후 입력해주세요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696802" y="276690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1738929" y="350947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40860" y="4432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477264" y="507115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154" name="Close Button"/>
          <p:cNvGrpSpPr/>
          <p:nvPr>
            <p:custDataLst>
              <p:tags r:id="rId1"/>
            </p:custDataLst>
          </p:nvPr>
        </p:nvGrpSpPr>
        <p:grpSpPr>
          <a:xfrm>
            <a:off x="4027753" y="2478870"/>
            <a:ext cx="249711" cy="241995"/>
            <a:chOff x="1642631" y="2531766"/>
            <a:chExt cx="200534" cy="241995"/>
          </a:xfrm>
        </p:grpSpPr>
        <p:sp>
          <p:nvSpPr>
            <p:cNvPr id="15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2322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0624"/>
              </p:ext>
            </p:extLst>
          </p:nvPr>
        </p:nvGraphicFramePr>
        <p:xfrm>
          <a:off x="6323638" y="692696"/>
          <a:ext cx="2784866" cy="26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1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2" name="타원 81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4290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2533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886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194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Age Group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76056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Author Grade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00589"/>
              </p:ext>
            </p:extLst>
          </p:nvPr>
        </p:nvGraphicFramePr>
        <p:xfrm>
          <a:off x="276200" y="2579508"/>
          <a:ext cx="4367809" cy="365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76"/>
                <a:gridCol w="1293342"/>
                <a:gridCol w="2241791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Categorization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Over 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제너맨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Generman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Based on signup DOB, </a:t>
                      </a:r>
                      <a:r>
                        <a:rPr lang="en-US" altLang="ko-KR" sz="1200" dirty="0" err="1" smtClean="0"/>
                        <a:t>textupload</a:t>
                      </a:r>
                      <a:r>
                        <a:rPr lang="en-US" altLang="ko-KR" sz="1200" dirty="0" smtClean="0"/>
                        <a:t> function age calculated: </a:t>
                      </a:r>
                      <a:r>
                        <a:rPr lang="en-US" altLang="ko-KR" sz="1200" dirty="0" err="1" smtClean="0"/>
                        <a:t>generman</a:t>
                      </a:r>
                      <a:r>
                        <a:rPr lang="en-US" altLang="ko-KR" sz="1200" dirty="0" smtClean="0"/>
                        <a:t>/all possible,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25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유니티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unity/all possible under 25, </a:t>
                      </a:r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하이틴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Highteen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high teen/all possible under 20,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로우틴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Lowteen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low teen/only under 15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For age group leagues going over age, function that doesn't allow text to be uploaded is set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00499"/>
              </p:ext>
            </p:extLst>
          </p:nvPr>
        </p:nvGraphicFramePr>
        <p:xfrm>
          <a:off x="5124718" y="2579508"/>
          <a:ext cx="3695754" cy="318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77"/>
                <a:gridCol w="1847877"/>
              </a:tblGrid>
              <a:tr h="451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Official Author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Best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Challenge</a:t>
                      </a:r>
                      <a:r>
                        <a:rPr lang="en-US" altLang="ko-KR" baseline="0" dirty="0" smtClean="0"/>
                        <a:t>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only free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76056" y="19888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admin.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19888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the member’s 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275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86198"/>
              </p:ext>
            </p:extLst>
          </p:nvPr>
        </p:nvGraphicFramePr>
        <p:xfrm>
          <a:off x="6323638" y="692696"/>
          <a:ext cx="2784866" cy="3076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edited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639071" y="3212976"/>
            <a:ext cx="4364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86" name="타원 85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8216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1487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20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87816"/>
              </p:ext>
            </p:extLst>
          </p:nvPr>
        </p:nvGraphicFramePr>
        <p:xfrm>
          <a:off x="6323638" y="692696"/>
          <a:ext cx="2784866" cy="72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0073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1537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142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48356"/>
              </p:ext>
            </p:extLst>
          </p:nvPr>
        </p:nvGraphicFramePr>
        <p:xfrm>
          <a:off x="6323638" y="692696"/>
          <a:ext cx="2784866" cy="201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bulletin’s</a:t>
                      </a:r>
                      <a:r>
                        <a:rPr lang="en-US" altLang="ko-KR" sz="1000" baseline="0" dirty="0" smtClean="0"/>
                        <a:t> comment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 in </a:t>
                      </a:r>
                      <a:r>
                        <a:rPr lang="en-US" altLang="ko-KR" sz="1000" baseline="0" dirty="0" err="1" smtClean="0"/>
                        <a:t>korean</a:t>
                      </a:r>
                      <a:r>
                        <a:rPr lang="en-US" altLang="ko-KR" sz="1000" baseline="0" dirty="0" smtClean="0"/>
                        <a:t> letter.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r>
                        <a:rPr lang="en-US" altLang="ko-KR" sz="1000" baseline="0" dirty="0" smtClean="0"/>
                        <a:t> :</a:t>
                      </a:r>
                      <a:r>
                        <a:rPr lang="en-US" altLang="ko-KR" sz="1000" dirty="0" smtClean="0"/>
                        <a:t>The more number of letters, the lager writing area size.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2" name="TextBox 81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7058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/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1" name="타원 110"/>
          <p:cNvSpPr/>
          <p:nvPr/>
        </p:nvSpPr>
        <p:spPr>
          <a:xfrm>
            <a:off x="413528" y="620130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0631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freeboard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appreciation review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lecture/document center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 review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93437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 title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66794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writer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766252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written date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comment</a:t>
            </a:r>
            <a:r>
              <a:rPr lang="ko-KR" altLang="en-US" sz="800" dirty="0" smtClean="0">
                <a:solidFill>
                  <a:schemeClr val="tx1"/>
                </a:solidFill>
              </a:rPr>
              <a:t> 달기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list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27659"/>
              </p:ext>
            </p:extLst>
          </p:nvPr>
        </p:nvGraphicFramePr>
        <p:xfrm>
          <a:off x="6047174" y="692696"/>
          <a:ext cx="3061330" cy="356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0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</a:t>
                      </a:r>
                      <a:r>
                        <a:rPr lang="en-US" altLang="ko-KR" sz="1000" baseline="0" dirty="0" smtClean="0"/>
                        <a:t> about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 writer’s writing can only</a:t>
                      </a:r>
                      <a:r>
                        <a:rPr lang="en-US" altLang="ko-KR" sz="1000" baseline="0" dirty="0" smtClean="0"/>
                        <a:t> be under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Coupon can be gifted to appreciation review writer who thinks </a:t>
                      </a:r>
                      <a:r>
                        <a:rPr lang="en-US" altLang="ko-KR" sz="1000" dirty="0" smtClean="0"/>
                        <a:t>writer is great</a:t>
                      </a:r>
                      <a:r>
                        <a:rPr lang="en-US" altLang="ko-KR" sz="1000" baseline="0" dirty="0" smtClean="0"/>
                        <a:t> and did his/her best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is a function that allows gifting only to those who’ve written appreciation reviews, by writers who have requested </a:t>
                      </a:r>
                      <a:r>
                        <a:rPr lang="en-US" altLang="ko-KR" sz="1000" dirty="0" smtClean="0"/>
                        <a:t>them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coupon has been</a:t>
                      </a:r>
                      <a:r>
                        <a:rPr lang="en-US" altLang="ko-KR" sz="1000" baseline="0" dirty="0" smtClean="0"/>
                        <a:t> received, message with coupon receipt history 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 the conversation name,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appreciation review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writer’s conversation name 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Gifting</a:t>
                      </a:r>
                      <a:r>
                        <a:rPr lang="en-US" altLang="ko-KR" sz="1000" baseline="0" dirty="0" smtClean="0"/>
                        <a:t> number </a:t>
                      </a:r>
                      <a:r>
                        <a:rPr lang="en-US" altLang="ko-KR" sz="1000" dirty="0" smtClean="0"/>
                        <a:t>option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 – only up to the held number of coupons is shown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gifting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button is</a:t>
                      </a:r>
                      <a:r>
                        <a:rPr lang="en-US" altLang="ko-KR" sz="1000" baseline="0" dirty="0" smtClean="0"/>
                        <a:t> clicked, “Gift Tar Tar 00 coupons (</a:t>
                      </a:r>
                      <a:r>
                        <a:rPr lang="en-US" altLang="ko-KR" sz="1000" baseline="0" dirty="0" err="1" smtClean="0"/>
                        <a:t>yes,no</a:t>
                      </a:r>
                      <a:r>
                        <a:rPr lang="en-US" altLang="ko-KR" sz="1000" baseline="0" dirty="0" smtClean="0"/>
                        <a:t>)”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29273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12394"/>
              </p:ext>
            </p:extLst>
          </p:nvPr>
        </p:nvGraphicFramePr>
        <p:xfrm>
          <a:off x="3827131" y="1218644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4618390" y="5273632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00493" y="5466194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463974" y="630105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4578836" y="5985444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40866" y="6082971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err="1" smtClean="0">
                <a:solidFill>
                  <a:srgbClr val="FF0000"/>
                </a:solidFill>
              </a:rPr>
              <a:t>Nobio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님으로부터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00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개를 선물 받았습니다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b="1" dirty="0" smtClean="0">
              <a:solidFill>
                <a:srgbClr val="FF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70456" y="5704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423818" y="5783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16386" y="60677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40152" y="4221088"/>
            <a:ext cx="2817631" cy="2721238"/>
            <a:chOff x="5940152" y="4092138"/>
            <a:chExt cx="2817631" cy="27212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4092138"/>
              <a:ext cx="2817631" cy="272123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927045" y="5589240"/>
              <a:ext cx="767675" cy="19457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654488" y="6473611"/>
              <a:ext cx="699536" cy="1808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선물하기</a:t>
              </a:r>
            </a:p>
          </p:txBody>
        </p:sp>
      </p:grpSp>
      <p:sp>
        <p:nvSpPr>
          <p:cNvPr id="78" name="타원 77"/>
          <p:cNvSpPr/>
          <p:nvPr/>
        </p:nvSpPr>
        <p:spPr>
          <a:xfrm>
            <a:off x="5868144" y="393305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20665296">
            <a:off x="236513" y="2721382"/>
            <a:ext cx="8283985" cy="2093934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coupon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present function</a:t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en-US" altLang="ko-KR" sz="2400" b="1" dirty="0" smtClean="0">
                <a:solidFill>
                  <a:schemeClr val="bg1"/>
                </a:solidFill>
              </a:rPr>
              <a:t>TO BE DEVELOPEMENT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582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00109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1714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3711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2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98925"/>
              </p:ext>
            </p:extLst>
          </p:nvPr>
        </p:nvGraphicFramePr>
        <p:xfrm>
          <a:off x="0" y="0"/>
          <a:ext cx="9144001" cy="721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 &gt; 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5658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4" name="TextBox 83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74788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84904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6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001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46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3981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7946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9196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9716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47</a:t>
            </a:fld>
            <a:endParaRPr lang="ko-KR" altLang="en-US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13563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 권한을 받고 싶으면 </a:t>
            </a:r>
            <a:r>
              <a:rPr lang="ko-KR" altLang="en-US" sz="800" dirty="0" err="1" smtClean="0"/>
              <a:t>어떠헥</a:t>
            </a:r>
            <a:r>
              <a:rPr lang="ko-KR" altLang="en-US" sz="800" dirty="0" smtClean="0"/>
              <a:t> 해야 하나요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639071" y="3212976"/>
            <a:ext cx="4834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ko-KR" altLang="en-US" sz="700" dirty="0"/>
          </a:p>
          <a:p>
            <a:endParaRPr lang="ko-KR" altLang="en-US" sz="700" dirty="0"/>
          </a:p>
        </p:txBody>
      </p:sp>
      <p:sp>
        <p:nvSpPr>
          <p:cNvPr id="65" name="직사각형 64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95859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3551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타원 67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069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43135"/>
              </p:ext>
            </p:extLst>
          </p:nvPr>
        </p:nvGraphicFramePr>
        <p:xfrm>
          <a:off x="6084168" y="957282"/>
          <a:ext cx="2784866" cy="5355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6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(update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if the row is chosen, 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book_detail</a:t>
                      </a:r>
                      <a:r>
                        <a:rPr lang="en-US" altLang="ko-KR" sz="1000" baseline="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039" t="11968" r="2852" b="9755"/>
          <a:stretch>
            <a:fillRect/>
          </a:stretch>
        </p:blipFill>
        <p:spPr bwMode="auto">
          <a:xfrm>
            <a:off x="323528" y="2276872"/>
            <a:ext cx="518876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3877102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52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341375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49513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97874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타원 42"/>
          <p:cNvSpPr/>
          <p:nvPr/>
        </p:nvSpPr>
        <p:spPr>
          <a:xfrm>
            <a:off x="360845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45596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996820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46400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00404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219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4892"/>
              </p:ext>
            </p:extLst>
          </p:nvPr>
        </p:nvGraphicFramePr>
        <p:xfrm>
          <a:off x="6084168" y="957282"/>
          <a:ext cx="2784866" cy="5697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book title + episode no +</a:t>
                      </a:r>
                      <a:r>
                        <a:rPr lang="en-US" altLang="ko-KR" sz="1000" baseline="0" dirty="0" smtClean="0"/>
                        <a:t> episode </a:t>
                      </a:r>
                      <a:r>
                        <a:rPr lang="en-US" altLang="ko-KR" sz="1000" dirty="0" smtClean="0"/>
                        <a:t>title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list line is clicked,</a:t>
                      </a:r>
                      <a:r>
                        <a:rPr lang="en-US" altLang="ko-KR" sz="1000" baseline="0" dirty="0" smtClean="0"/>
                        <a:t> moves to see c</a:t>
                      </a:r>
                      <a:r>
                        <a:rPr lang="en-US" altLang="ko-KR" sz="1000" dirty="0" smtClean="0"/>
                        <a:t>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work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책갈피날짜</a:t>
                      </a:r>
                      <a:r>
                        <a:rPr lang="en-US" altLang="ko-KR" sz="1000" dirty="0" smtClean="0"/>
                        <a:t>(create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49</a:t>
            </a:fld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3665" t="38747" r="3665" b="24175"/>
          <a:stretch>
            <a:fillRect/>
          </a:stretch>
        </p:blipFill>
        <p:spPr bwMode="auto">
          <a:xfrm>
            <a:off x="395536" y="2492896"/>
            <a:ext cx="511256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1547664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8356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64088" y="33569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50432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68809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3041157" y="32309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95936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6400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7027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16016" y="2696721"/>
            <a:ext cx="41044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Categorization code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-challenge(cannot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-best(can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Ordinary author</a:t>
            </a:r>
            <a:r>
              <a:rPr lang="ko-KR" altLang="en-US" sz="1400" dirty="0"/>
              <a:t>          </a:t>
            </a:r>
            <a:r>
              <a:rPr lang="en-US" altLang="ko-KR" sz="1400" dirty="0"/>
              <a:t>( “  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528" y="2696721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67492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640937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 20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566124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2696721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Gernerman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1720" y="367492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Unity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640937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Highteen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51720" y="566124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Lowteen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13" idx="3"/>
            <a:endCxn id="17" idx="1"/>
          </p:cNvCxnSpPr>
          <p:nvPr/>
        </p:nvCxnSpPr>
        <p:spPr>
          <a:xfrm>
            <a:off x="971600" y="609329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3"/>
            <a:endCxn id="16" idx="1"/>
          </p:cNvCxnSpPr>
          <p:nvPr/>
        </p:nvCxnSpPr>
        <p:spPr>
          <a:xfrm>
            <a:off x="971600" y="5072985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3"/>
            <a:endCxn id="15" idx="1"/>
          </p:cNvCxnSpPr>
          <p:nvPr/>
        </p:nvCxnSpPr>
        <p:spPr>
          <a:xfrm>
            <a:off x="971600" y="410697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5" idx="3"/>
            <a:endCxn id="14" idx="1"/>
          </p:cNvCxnSpPr>
          <p:nvPr/>
        </p:nvCxnSpPr>
        <p:spPr>
          <a:xfrm>
            <a:off x="971600" y="3128769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3"/>
            <a:endCxn id="16" idx="1"/>
          </p:cNvCxnSpPr>
          <p:nvPr/>
        </p:nvCxnSpPr>
        <p:spPr>
          <a:xfrm flipV="1">
            <a:off x="971600" y="5072985"/>
            <a:ext cx="1080120" cy="1020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3" idx="3"/>
            <a:endCxn id="15" idx="1"/>
          </p:cNvCxnSpPr>
          <p:nvPr/>
        </p:nvCxnSpPr>
        <p:spPr>
          <a:xfrm flipV="1">
            <a:off x="971600" y="4106976"/>
            <a:ext cx="1080120" cy="19863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3" idx="3"/>
            <a:endCxn id="14" idx="1"/>
          </p:cNvCxnSpPr>
          <p:nvPr/>
        </p:nvCxnSpPr>
        <p:spPr>
          <a:xfrm flipV="1">
            <a:off x="971600" y="3128769"/>
            <a:ext cx="1080120" cy="29645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2" idx="3"/>
            <a:endCxn id="15" idx="1"/>
          </p:cNvCxnSpPr>
          <p:nvPr/>
        </p:nvCxnSpPr>
        <p:spPr>
          <a:xfrm flipV="1">
            <a:off x="971600" y="4106976"/>
            <a:ext cx="1080120" cy="9660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2" idx="3"/>
            <a:endCxn id="14" idx="1"/>
          </p:cNvCxnSpPr>
          <p:nvPr/>
        </p:nvCxnSpPr>
        <p:spPr>
          <a:xfrm flipV="1">
            <a:off x="971600" y="3128769"/>
            <a:ext cx="1080120" cy="19442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1" idx="3"/>
            <a:endCxn id="14" idx="1"/>
          </p:cNvCxnSpPr>
          <p:nvPr/>
        </p:nvCxnSpPr>
        <p:spPr>
          <a:xfrm flipV="1">
            <a:off x="971600" y="3128769"/>
            <a:ext cx="1080120" cy="9782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1520" y="1397269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Under 15, he can upload his book for all groups.</a:t>
            </a:r>
          </a:p>
          <a:p>
            <a:r>
              <a:rPr lang="en-US" altLang="ko-KR" dirty="0" smtClean="0"/>
              <a:t>If Over 25, he can upload his book only for </a:t>
            </a:r>
            <a:r>
              <a:rPr lang="en-US" altLang="ko-KR" dirty="0" err="1" smtClean="0"/>
              <a:t>Generman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6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5290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88592" y="314096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Exist episode</a:t>
            </a:r>
            <a:r>
              <a:rPr lang="en-US" altLang="ko-KR" sz="800" dirty="0" smtClean="0">
                <a:solidFill>
                  <a:schemeClr val="tx1"/>
                </a:solidFill>
              </a:rPr>
              <a:t>?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 info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input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72768" y="2742621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Episode no is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72768" y="3933056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Last Episode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no + 1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19965" y="2473329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19965" y="3370217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cancel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(or upload page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leave)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19965" y="443711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completion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419966" y="544522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New episode 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" idx="3"/>
            <a:endCxn id="8" idx="1"/>
          </p:cNvCxnSpPr>
          <p:nvPr/>
        </p:nvCxnSpPr>
        <p:spPr>
          <a:xfrm>
            <a:off x="2265677" y="3465004"/>
            <a:ext cx="3229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3524696" y="3465004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  <a:endCxn id="74" idx="2"/>
          </p:cNvCxnSpPr>
          <p:nvPr/>
        </p:nvCxnSpPr>
        <p:spPr>
          <a:xfrm flipV="1">
            <a:off x="3812728" y="3102661"/>
            <a:ext cx="936104" cy="362343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3"/>
            <a:endCxn id="76" idx="1"/>
          </p:cNvCxnSpPr>
          <p:nvPr/>
        </p:nvCxnSpPr>
        <p:spPr>
          <a:xfrm flipV="1">
            <a:off x="5324896" y="2653349"/>
            <a:ext cx="1095069" cy="2692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4" idx="3"/>
            <a:endCxn id="77" idx="1"/>
          </p:cNvCxnSpPr>
          <p:nvPr/>
        </p:nvCxnSpPr>
        <p:spPr>
          <a:xfrm>
            <a:off x="5324896" y="2922641"/>
            <a:ext cx="1095069" cy="62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4" idx="3"/>
            <a:endCxn id="78" idx="1"/>
          </p:cNvCxnSpPr>
          <p:nvPr/>
        </p:nvCxnSpPr>
        <p:spPr>
          <a:xfrm>
            <a:off x="5324896" y="2922641"/>
            <a:ext cx="1095069" cy="16944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5" idx="3"/>
            <a:endCxn id="76" idx="1"/>
          </p:cNvCxnSpPr>
          <p:nvPr/>
        </p:nvCxnSpPr>
        <p:spPr>
          <a:xfrm flipV="1">
            <a:off x="5324896" y="2653349"/>
            <a:ext cx="1095069" cy="14597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5" idx="3"/>
            <a:endCxn id="77" idx="1"/>
          </p:cNvCxnSpPr>
          <p:nvPr/>
        </p:nvCxnSpPr>
        <p:spPr>
          <a:xfrm flipV="1">
            <a:off x="5324896" y="3550237"/>
            <a:ext cx="1095069" cy="5628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78" idx="1"/>
          </p:cNvCxnSpPr>
          <p:nvPr/>
        </p:nvCxnSpPr>
        <p:spPr>
          <a:xfrm>
            <a:off x="5364088" y="4113076"/>
            <a:ext cx="1055877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7" idx="3"/>
            <a:endCxn id="109" idx="1"/>
          </p:cNvCxnSpPr>
          <p:nvPr/>
        </p:nvCxnSpPr>
        <p:spPr>
          <a:xfrm flipV="1">
            <a:off x="7572093" y="3140968"/>
            <a:ext cx="276271" cy="40926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7893095" y="3933056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cancel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순서도: 판단 108"/>
          <p:cNvSpPr/>
          <p:nvPr/>
        </p:nvSpPr>
        <p:spPr>
          <a:xfrm>
            <a:off x="7848364" y="2816932"/>
            <a:ext cx="12956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Choose temporary save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>
            <a:stCxn id="109" idx="2"/>
            <a:endCxn id="105" idx="0"/>
          </p:cNvCxnSpPr>
          <p:nvPr/>
        </p:nvCxnSpPr>
        <p:spPr>
          <a:xfrm flipH="1">
            <a:off x="8469159" y="3465004"/>
            <a:ext cx="27023" cy="4680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76" idx="0"/>
            <a:endCxn id="121" idx="3"/>
          </p:cNvCxnSpPr>
          <p:nvPr/>
        </p:nvCxnSpPr>
        <p:spPr>
          <a:xfrm rot="16200000" flipV="1">
            <a:off x="5252145" y="729444"/>
            <a:ext cx="664509" cy="282326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3020640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8" idx="0"/>
          </p:cNvCxnSpPr>
          <p:nvPr/>
        </p:nvCxnSpPr>
        <p:spPr>
          <a:xfrm rot="5400000">
            <a:off x="2822618" y="2366882"/>
            <a:ext cx="1152128" cy="39604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78" idx="2"/>
            <a:endCxn id="79" idx="0"/>
          </p:cNvCxnSpPr>
          <p:nvPr/>
        </p:nvCxnSpPr>
        <p:spPr>
          <a:xfrm>
            <a:off x="6996029" y="4797152"/>
            <a:ext cx="1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109" idx="0"/>
            <a:endCxn id="121" idx="3"/>
          </p:cNvCxnSpPr>
          <p:nvPr/>
        </p:nvCxnSpPr>
        <p:spPr>
          <a:xfrm rot="16200000" flipV="1">
            <a:off x="5830419" y="151169"/>
            <a:ext cx="1008112" cy="4323414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995936" y="3239398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3513299" y="3887470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8292326" y="357004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8278514" y="2357133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12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Calculate Episode </a:t>
            </a:r>
            <a:r>
              <a:rPr lang="en-US" altLang="ko-KR" b="1" dirty="0"/>
              <a:t>N</a:t>
            </a:r>
            <a:r>
              <a:rPr lang="en-US" altLang="ko-KR" b="1" dirty="0" smtClean="0"/>
              <a:t>o Process</a:t>
            </a:r>
            <a:endParaRPr lang="en-US" altLang="ko-K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1217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4532808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Exist episode?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Book info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input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984268" y="292494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116984" y="4800365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Last Episode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no + 1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53" idx="3"/>
            <a:endCxn id="8" idx="1"/>
          </p:cNvCxnSpPr>
          <p:nvPr/>
        </p:nvCxnSpPr>
        <p:spPr>
          <a:xfrm>
            <a:off x="4211960" y="4332313"/>
            <a:ext cx="3208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5468912" y="4332313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</p:cNvCxnSpPr>
          <p:nvPr/>
        </p:nvCxnSpPr>
        <p:spPr>
          <a:xfrm flipV="1">
            <a:off x="5756944" y="3104964"/>
            <a:ext cx="1227324" cy="122734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2915816" y="1600353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53" idx="1"/>
          </p:cNvCxnSpPr>
          <p:nvPr/>
        </p:nvCxnSpPr>
        <p:spPr>
          <a:xfrm rot="5400000">
            <a:off x="2053892" y="2894325"/>
            <a:ext cx="2371920" cy="504056"/>
          </a:xfrm>
          <a:prstGeom prst="bentConnector4">
            <a:avLst>
              <a:gd name="adj1" fmla="val 43169"/>
              <a:gd name="adj2" fmla="val 14535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940152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5457515" y="475477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4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Free/Charge </a:t>
            </a:r>
            <a:r>
              <a:rPr lang="en-US" altLang="ko-KR" b="1" dirty="0" smtClean="0"/>
              <a:t>Available Process</a:t>
            </a:r>
            <a:endParaRPr lang="en-US" altLang="ko-KR" b="1" dirty="0"/>
          </a:p>
        </p:txBody>
      </p:sp>
      <p:sp>
        <p:nvSpPr>
          <p:cNvPr id="45" name="순서도: 판단 44"/>
          <p:cNvSpPr/>
          <p:nvPr/>
        </p:nvSpPr>
        <p:spPr>
          <a:xfrm>
            <a:off x="7668344" y="465634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All episodes 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&gt; 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순서도: 판단 52"/>
          <p:cNvSpPr/>
          <p:nvPr/>
        </p:nvSpPr>
        <p:spPr>
          <a:xfrm>
            <a:off x="2987824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challenge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League?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3" idx="0"/>
          </p:cNvCxnSpPr>
          <p:nvPr/>
        </p:nvCxnSpPr>
        <p:spPr>
          <a:xfrm rot="5400000" flipH="1" flipV="1">
            <a:off x="4840424" y="1864433"/>
            <a:ext cx="903313" cy="338437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" idx="2"/>
            <a:endCxn id="53" idx="1"/>
          </p:cNvCxnSpPr>
          <p:nvPr/>
        </p:nvCxnSpPr>
        <p:spPr>
          <a:xfrm rot="16200000" flipH="1">
            <a:off x="1995074" y="3339562"/>
            <a:ext cx="687289" cy="129821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07230" y="367944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251151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cxnSp>
        <p:nvCxnSpPr>
          <p:cNvPr id="69" name="꺾인 연결선 68"/>
          <p:cNvCxnSpPr>
            <a:stCxn id="45" idx="0"/>
          </p:cNvCxnSpPr>
          <p:nvPr/>
        </p:nvCxnSpPr>
        <p:spPr>
          <a:xfrm rot="16200000" flipV="1">
            <a:off x="7234690" y="3610626"/>
            <a:ext cx="1371364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6984268" y="579106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by charge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75" idx="3"/>
            <a:endCxn id="45" idx="1"/>
          </p:cNvCxnSpPr>
          <p:nvPr/>
        </p:nvCxnSpPr>
        <p:spPr>
          <a:xfrm flipV="1">
            <a:off x="7269112" y="4980384"/>
            <a:ext cx="39923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45" idx="2"/>
          </p:cNvCxnSpPr>
          <p:nvPr/>
        </p:nvCxnSpPr>
        <p:spPr>
          <a:xfrm rot="5400000">
            <a:off x="7677052" y="5187700"/>
            <a:ext cx="486640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99440" y="40113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078331" y="532755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187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289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9466"/>
              </p:ext>
            </p:extLst>
          </p:nvPr>
        </p:nvGraphicFramePr>
        <p:xfrm>
          <a:off x="6359134" y="957282"/>
          <a:ext cx="2784866" cy="546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신규작품등록</a:t>
                      </a:r>
                      <a:r>
                        <a:rPr lang="en-US" altLang="ko-KR" sz="1000" dirty="0" smtClean="0"/>
                        <a:t>(New</a:t>
                      </a:r>
                      <a:r>
                        <a:rPr lang="en-US" altLang="ko-KR" sz="1000" baseline="0" dirty="0" smtClean="0"/>
                        <a:t> book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clicked,</a:t>
                      </a:r>
                      <a:r>
                        <a:rPr lang="en-US" altLang="ko-KR" sz="1000" baseline="0" dirty="0" smtClean="0"/>
                        <a:t> moves to [book-create]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book list I uploaded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exposed.</a:t>
                      </a:r>
                      <a:r>
                        <a:rPr lang="en-US" altLang="ko-KR" sz="1000" baseline="0" dirty="0" smtClean="0"/>
                        <a:t> If over 10, page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(book 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 title is clicked, </a:t>
                      </a:r>
                      <a:r>
                        <a:rPr lang="en-US" altLang="ko-KR" sz="1000" baseline="0" dirty="0" smtClean="0"/>
                        <a:t>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[my-book-detail] page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총회수</a:t>
                      </a:r>
                      <a:r>
                        <a:rPr lang="en-US" altLang="ko-KR" sz="1000" dirty="0" smtClean="0"/>
                        <a:t>(all episode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필명</a:t>
                      </a:r>
                      <a:r>
                        <a:rPr lang="en-US" altLang="ko-KR" sz="1000" dirty="0" smtClean="0"/>
                        <a:t>(nickname)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등록일</a:t>
                      </a:r>
                      <a:r>
                        <a:rPr lang="en-US" altLang="ko-KR" sz="1000" dirty="0" smtClean="0"/>
                        <a:t>(book create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(last episode update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52</a:t>
            </a:fld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0993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05060" y="265838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9625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83601" y="227687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754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연재관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1619672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298837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총회수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08910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필명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4331803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등록일</a:t>
            </a:r>
            <a:endParaRPr lang="ko-KR" alt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4794701" y="2290155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</a:t>
            </a:r>
            <a:endParaRPr lang="ko-KR" alt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479027" y="263124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89" name="직사각형 88"/>
          <p:cNvSpPr/>
          <p:nvPr/>
        </p:nvSpPr>
        <p:spPr>
          <a:xfrm>
            <a:off x="4331803" y="1988840"/>
            <a:ext cx="1212566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신규 작품 등록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005800" y="265838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537383" y="265838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94702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218638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503528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405060" y="309610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79027" y="306896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3005800" y="309610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537383" y="309610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794702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218638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343467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4241803" y="1898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05060" y="2540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420019" y="259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1711057" y="3789040"/>
            <a:ext cx="1780823" cy="215444"/>
            <a:chOff x="-1808587" y="4867051"/>
            <a:chExt cx="1780823" cy="215444"/>
          </a:xfrm>
        </p:grpSpPr>
        <p:pic>
          <p:nvPicPr>
            <p:cNvPr id="10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405060" y="2237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474042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8670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398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3" name="타원 112"/>
          <p:cNvSpPr/>
          <p:nvPr/>
        </p:nvSpPr>
        <p:spPr>
          <a:xfrm>
            <a:off x="2861820" y="25322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37383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42023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946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503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31559"/>
              </p:ext>
            </p:extLst>
          </p:nvPr>
        </p:nvGraphicFramePr>
        <p:xfrm>
          <a:off x="6084168" y="692696"/>
          <a:ext cx="3059832" cy="5961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판타지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fantasy),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무협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성인 선택 버튼 </a:t>
                      </a:r>
                      <a:r>
                        <a:rPr lang="en-US" altLang="ko-KR" sz="1000" dirty="0" smtClean="0"/>
                        <a:t>ordinary-adults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</a:t>
                      </a:r>
                      <a:r>
                        <a:rPr lang="en-US" altLang="ko-KR" sz="1000" baseline="0" dirty="0" smtClean="0"/>
                        <a:t> button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At</a:t>
                      </a:r>
                      <a:r>
                        <a:rPr lang="en-US" altLang="ko-KR" sz="1000" baseline="0" dirty="0" smtClean="0"/>
                        <a:t> the point when n</a:t>
                      </a:r>
                      <a:r>
                        <a:rPr lang="en-US" altLang="ko-KR" sz="1000" dirty="0" smtClean="0"/>
                        <a:t>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creates, depending</a:t>
                      </a:r>
                      <a:r>
                        <a:rPr lang="en-US" altLang="ko-KR" sz="1000" baseline="0" dirty="0" smtClean="0"/>
                        <a:t> 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 Age group,</a:t>
                      </a:r>
                      <a:r>
                        <a:rPr lang="en-US" altLang="ko-KR" sz="1000" baseline="0" dirty="0" smtClean="0"/>
                        <a:t> number of </a:t>
                      </a:r>
                      <a:r>
                        <a:rPr lang="en-US" altLang="ko-KR" sz="1000" dirty="0" smtClean="0"/>
                        <a:t>option boxes</a:t>
                      </a:r>
                      <a:r>
                        <a:rPr lang="en-US" altLang="ko-KR" sz="1000" baseline="0" dirty="0" smtClean="0"/>
                        <a:t> changes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Over 25: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Over 20: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Over 15: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Under 15: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(low teen),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(League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shown)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author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level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On admin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page, can adjust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member’s level 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League/best League/official author)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연재요일 선택</a:t>
                      </a:r>
                      <a:r>
                        <a:rPr lang="en-US" altLang="ko-KR" sz="1000" dirty="0" smtClean="0"/>
                        <a:t>(Series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(mon)/</a:t>
                      </a:r>
                      <a:r>
                        <a:rPr lang="ko-KR" altLang="en-US" sz="1000" dirty="0" smtClean="0"/>
                        <a:t>화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tue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(wed)/</a:t>
                      </a:r>
                      <a:r>
                        <a:rPr lang="ko-KR" altLang="en-US" sz="1000" dirty="0" smtClean="0"/>
                        <a:t>목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thu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금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fri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토</a:t>
                      </a:r>
                      <a:r>
                        <a:rPr lang="en-US" altLang="ko-KR" sz="1000" dirty="0" smtClean="0"/>
                        <a:t>(sat)/</a:t>
                      </a:r>
                      <a:r>
                        <a:rPr lang="ko-KR" altLang="en-US" sz="1000" dirty="0" smtClean="0"/>
                        <a:t>일</a:t>
                      </a:r>
                      <a:r>
                        <a:rPr lang="en-US" altLang="ko-KR" sz="1000" dirty="0" smtClean="0"/>
                        <a:t>(sun)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 overlap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possible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줄거리</a:t>
                      </a:r>
                      <a:r>
                        <a:rPr lang="en-US" altLang="ko-KR" sz="1000" baseline="0" dirty="0" smtClean="0"/>
                        <a:t>(introduce) - under</a:t>
                      </a:r>
                      <a:r>
                        <a:rPr lang="en-US" altLang="ko-KR" sz="1000" dirty="0" smtClean="0"/>
                        <a:t> 300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 키워드 입력</a:t>
                      </a:r>
                      <a:r>
                        <a:rPr lang="en-US" altLang="ko-KR" sz="1000" dirty="0" smtClean="0"/>
                        <a:t>(book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searching, it’s for keyword input to make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 search easy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Manager will input categorization input by category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53</a:t>
            </a:fld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68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작품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03528" y="5584851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0558" y="2636912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장르</a:t>
            </a:r>
            <a:endParaRPr lang="ko-KR" altLang="en-US" sz="800" b="0" dirty="0"/>
          </a:p>
        </p:txBody>
      </p:sp>
      <p:sp>
        <p:nvSpPr>
          <p:cNvPr id="114" name="직사각형 113"/>
          <p:cNvSpPr/>
          <p:nvPr/>
        </p:nvSpPr>
        <p:spPr>
          <a:xfrm>
            <a:off x="2483768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 </a:t>
            </a:r>
            <a:r>
              <a:rPr lang="ko-KR" altLang="en-US" sz="800" dirty="0" smtClean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059832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50558" y="3522432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연재요일 선택</a:t>
            </a:r>
            <a:endParaRPr lang="ko-KR" altLang="en-US" sz="800" b="0" dirty="0"/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21098"/>
              </p:ext>
            </p:extLst>
          </p:nvPr>
        </p:nvGraphicFramePr>
        <p:xfrm>
          <a:off x="1325962" y="3522432"/>
          <a:ext cx="2597966" cy="25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38"/>
                <a:gridCol w="371138"/>
                <a:gridCol w="371138"/>
                <a:gridCol w="371138"/>
                <a:gridCol w="371138"/>
                <a:gridCol w="371138"/>
                <a:gridCol w="371138"/>
              </a:tblGrid>
              <a:tr h="255455"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화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목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토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일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450558" y="3918014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119" name="직사각형 118"/>
          <p:cNvSpPr/>
          <p:nvPr/>
        </p:nvSpPr>
        <p:spPr>
          <a:xfrm>
            <a:off x="539552" y="4216699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7352" y="4263982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67544" y="5080795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0558" y="5656859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123" name="직사각형 122"/>
          <p:cNvSpPr/>
          <p:nvPr/>
        </p:nvSpPr>
        <p:spPr>
          <a:xfrm>
            <a:off x="827584" y="263691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이등변 삼각형 123"/>
          <p:cNvSpPr/>
          <p:nvPr/>
        </p:nvSpPr>
        <p:spPr>
          <a:xfrm flipV="1">
            <a:off x="1791281" y="272083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1835696" y="601689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이등변 삼각형 125"/>
          <p:cNvSpPr/>
          <p:nvPr/>
        </p:nvSpPr>
        <p:spPr>
          <a:xfrm flipV="1">
            <a:off x="2799393" y="610082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827584" y="6112736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1044025" y="6016899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827584" y="661679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044025" y="6520955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887011" y="601689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42731" y="264336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791281" y="6543064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059832" y="6520955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4211960" y="5949280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36" name="타원 135"/>
          <p:cNvSpPr/>
          <p:nvPr/>
        </p:nvSpPr>
        <p:spPr>
          <a:xfrm>
            <a:off x="233528" y="22091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7055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2280497" y="26457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86593" y="3519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54044" y="399346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87544" y="51888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0558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연령대</a:t>
            </a:r>
            <a:endParaRPr lang="ko-KR" altLang="en-US" sz="800" b="0" dirty="0"/>
          </a:p>
        </p:txBody>
      </p:sp>
      <p:sp>
        <p:nvSpPr>
          <p:cNvPr id="143" name="직사각형 142"/>
          <p:cNvSpPr/>
          <p:nvPr/>
        </p:nvSpPr>
        <p:spPr>
          <a:xfrm>
            <a:off x="1043608" y="3068960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이등변 삼각형 143"/>
          <p:cNvSpPr/>
          <p:nvPr/>
        </p:nvSpPr>
        <p:spPr>
          <a:xfrm flipV="1">
            <a:off x="2007305" y="3152882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1058755" y="3075417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131840" y="3075417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리그</a:t>
            </a:r>
          </a:p>
        </p:txBody>
      </p:sp>
      <p:sp>
        <p:nvSpPr>
          <p:cNvPr id="147" name="타원 146"/>
          <p:cNvSpPr/>
          <p:nvPr/>
        </p:nvSpPr>
        <p:spPr>
          <a:xfrm>
            <a:off x="270558" y="3062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339752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509532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연재관</a:t>
            </a:r>
            <a:endParaRPr lang="ko-KR" altLang="en-US" sz="800" b="0" dirty="0"/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54718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7004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754515" y="5280394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768750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2685287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25258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467806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403909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3283876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4249275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2645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43752"/>
              </p:ext>
            </p:extLst>
          </p:nvPr>
        </p:nvGraphicFramePr>
        <p:xfrm>
          <a:off x="6084168" y="957282"/>
          <a:ext cx="2784866" cy="5101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표지 이미지</a:t>
                      </a:r>
                      <a:r>
                        <a:rPr lang="en-US" altLang="ko-KR" sz="1000" dirty="0" smtClean="0"/>
                        <a:t>(cover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 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 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</a:t>
                      </a:r>
                      <a:r>
                        <a:rPr lang="en-US" altLang="ko-KR" sz="1000" baseline="0" dirty="0" smtClean="0"/>
                        <a:t> select</a:t>
                      </a:r>
                      <a:r>
                        <a:rPr lang="en-US" altLang="ko-KR" sz="1000" dirty="0" smtClean="0"/>
                        <a:t>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example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3….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파일첨부</a:t>
                      </a:r>
                      <a:r>
                        <a:rPr lang="en-US" altLang="ko-KR" sz="1000" baseline="0" dirty="0" smtClean="0"/>
                        <a:t>(file attach) 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image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file attach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popup window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shows.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JPG, PNG, GIF</a:t>
                      </a:r>
                      <a:r>
                        <a:rPr lang="en-US" altLang="ko-KR" sz="1000" baseline="0" dirty="0" smtClean="0"/>
                        <a:t> files under 2MB</a:t>
                      </a:r>
                      <a:r>
                        <a:rPr lang="en-US" altLang="ko-KR" sz="1000" dirty="0" smtClean="0"/>
                        <a:t>.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site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8000px under</a:t>
                      </a:r>
                      <a:r>
                        <a:rPr lang="en-US" altLang="ko-KR" sz="1000" baseline="0" dirty="0" smtClean="0"/>
                        <a:t> can be 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file route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Chosen 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운영원칙 동의</a:t>
                      </a:r>
                      <a:r>
                        <a:rPr lang="en-US" altLang="ko-KR" sz="1000" dirty="0" smtClean="0"/>
                        <a:t>(Operation</a:t>
                      </a:r>
                      <a:r>
                        <a:rPr lang="en-US" altLang="ko-KR" sz="1000" baseline="0" dirty="0" smtClean="0"/>
                        <a:t> rules agreement) check box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 후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(After book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saving, 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Episode_upload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499992" y="5242686"/>
            <a:ext cx="936104" cy="218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</a:t>
            </a:r>
            <a:r>
              <a:rPr lang="ko-KR" altLang="en-US" sz="800" dirty="0" smtClean="0">
                <a:solidFill>
                  <a:schemeClr val="tx1"/>
                </a:solidFill>
              </a:rPr>
              <a:t>운영원칙 동의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84478" y="4915377"/>
            <a:ext cx="4951618" cy="3327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운영원칙 </a:t>
            </a:r>
            <a:r>
              <a:rPr lang="en-US" altLang="ko-KR" sz="800" dirty="0" smtClean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저작권 등 다른 사람의 권리를 침해하거나 명예를 훼손하는 게시물은 이용약관 및 관련 법률에 의하여 제재를 받으실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성인물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폭력물 등의 게시물은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통보없이</a:t>
            </a:r>
            <a:r>
              <a:rPr lang="ko-KR" altLang="en-US" sz="800" dirty="0" smtClean="0">
                <a:solidFill>
                  <a:schemeClr val="tx1"/>
                </a:solidFill>
              </a:rPr>
              <a:t> 삭제 될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66326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0558" y="836712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61" name="직사각형 60"/>
          <p:cNvSpPr/>
          <p:nvPr/>
        </p:nvSpPr>
        <p:spPr>
          <a:xfrm>
            <a:off x="539552" y="1135397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7352" y="1182680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11488" y="1999493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46341" y="2221768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560576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77113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17084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0558" y="2735275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835696" y="3095315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이등변 삼각형 90"/>
          <p:cNvSpPr/>
          <p:nvPr/>
        </p:nvSpPr>
        <p:spPr>
          <a:xfrm flipV="1">
            <a:off x="2799393" y="3179237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827584" y="319115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44025" y="3095315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94" name="타원 93"/>
          <p:cNvSpPr/>
          <p:nvPr/>
        </p:nvSpPr>
        <p:spPr>
          <a:xfrm>
            <a:off x="827584" y="3695208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044025" y="359937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887011" y="3095315"/>
            <a:ext cx="832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기본이미지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91281" y="3621480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59832" y="3599371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파일 첨부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4211960" y="3027696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53708" y="3891792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저작권에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침해 되는 이미지 업로드의 법적 책임은 개인에게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2MB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미만의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JPG, PNG, GIF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파일만 등록할 수 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이미지사이즈가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8,000px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넘을 경우 등록이 되지 않습니다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482350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1419329" y="5820966"/>
            <a:ext cx="1258809" cy="4163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저장 후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9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881143" y="5820966"/>
            <a:ext cx="1258809" cy="4163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4" name="타원 103"/>
          <p:cNvSpPr/>
          <p:nvPr/>
        </p:nvSpPr>
        <p:spPr>
          <a:xfrm>
            <a:off x="647584" y="29840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959952" y="2873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969832" y="34597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12" y="527602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240019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709393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607352" y="35884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719054" y="2937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25963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195735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07570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41101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2727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10944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0871" y="4712552"/>
            <a:ext cx="5238592" cy="21008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227964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베스트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84002"/>
              </p:ext>
            </p:extLst>
          </p:nvPr>
        </p:nvGraphicFramePr>
        <p:xfrm>
          <a:off x="80031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1" name="직사각형 120"/>
          <p:cNvSpPr/>
          <p:nvPr/>
        </p:nvSpPr>
        <p:spPr>
          <a:xfrm>
            <a:off x="40871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66895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993471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713279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2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34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205709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10944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35532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2687175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823079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42204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32" name="직사각형 131"/>
          <p:cNvSpPr/>
          <p:nvPr/>
        </p:nvSpPr>
        <p:spPr>
          <a:xfrm>
            <a:off x="22879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248718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2397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247015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36" name="직사각형 135"/>
          <p:cNvSpPr/>
          <p:nvPr/>
        </p:nvSpPr>
        <p:spPr>
          <a:xfrm>
            <a:off x="4092663" y="3068608"/>
            <a:ext cx="970776" cy="21637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작품 정보 수정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4389375" y="6236960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새 글 쓰기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178575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94887" y="536812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40" name="직사각형 139"/>
          <p:cNvSpPr/>
          <p:nvPr/>
        </p:nvSpPr>
        <p:spPr>
          <a:xfrm>
            <a:off x="182307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>
            <a:off x="130871" y="573383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94887" y="580584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>
          <a:xfrm>
            <a:off x="1823079" y="583298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>
            <a:off x="130871" y="61715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1626432" y="6525924"/>
            <a:ext cx="1780823" cy="215444"/>
            <a:chOff x="-1808587" y="4867051"/>
            <a:chExt cx="1780823" cy="215444"/>
          </a:xfrm>
        </p:grpSpPr>
        <p:pic>
          <p:nvPicPr>
            <p:cNvPr id="14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127335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76359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56988"/>
              </p:ext>
            </p:extLst>
          </p:nvPr>
        </p:nvGraphicFramePr>
        <p:xfrm>
          <a:off x="45739" y="4397594"/>
          <a:ext cx="201135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452"/>
                <a:gridCol w="670452"/>
                <a:gridCol w="67045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4127335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676359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7901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55" name="직사각형 154"/>
          <p:cNvSpPr/>
          <p:nvPr/>
        </p:nvSpPr>
        <p:spPr>
          <a:xfrm>
            <a:off x="254315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543159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0871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-13105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158718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106370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4002663" y="29568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-108520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40871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4887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244635" y="6171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1523259" y="64359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31943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70" name="직사각형 169"/>
          <p:cNvSpPr/>
          <p:nvPr/>
        </p:nvSpPr>
        <p:spPr>
          <a:xfrm>
            <a:off x="3287927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3287927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21910"/>
              </p:ext>
            </p:extLst>
          </p:nvPr>
        </p:nvGraphicFramePr>
        <p:xfrm>
          <a:off x="80031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51386"/>
              </p:ext>
            </p:extLst>
          </p:nvPr>
        </p:nvGraphicFramePr>
        <p:xfrm>
          <a:off x="3454474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4" name="모서리가 둥근 직사각형 173"/>
          <p:cNvSpPr/>
          <p:nvPr/>
        </p:nvSpPr>
        <p:spPr>
          <a:xfrm>
            <a:off x="942346" y="5432773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75" name="타원 174"/>
          <p:cNvSpPr/>
          <p:nvPr/>
        </p:nvSpPr>
        <p:spPr>
          <a:xfrm>
            <a:off x="813123" y="530105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4887" y="5043544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77" name="직사각형 176"/>
          <p:cNvSpPr/>
          <p:nvPr/>
        </p:nvSpPr>
        <p:spPr>
          <a:xfrm>
            <a:off x="182307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254315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127335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676359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1" name="타원 180"/>
          <p:cNvSpPr/>
          <p:nvPr/>
        </p:nvSpPr>
        <p:spPr>
          <a:xfrm>
            <a:off x="32851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44751"/>
              </p:ext>
            </p:extLst>
          </p:nvPr>
        </p:nvGraphicFramePr>
        <p:xfrm>
          <a:off x="5436096" y="692696"/>
          <a:ext cx="3707904" cy="5762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198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cover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[Genre</a:t>
                      </a:r>
                      <a:r>
                        <a:rPr lang="en-US" altLang="ko-KR" sz="800" baseline="0" dirty="0" smtClean="0"/>
                        <a:t> name]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+ book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작가</a:t>
                      </a:r>
                      <a:r>
                        <a:rPr lang="en-US" altLang="ko-KR" sz="800" dirty="0" smtClean="0"/>
                        <a:t>” = nickname,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연재관</a:t>
                      </a:r>
                      <a:r>
                        <a:rPr lang="en-US" altLang="ko-KR" sz="800" dirty="0" smtClean="0"/>
                        <a:t>”series</a:t>
                      </a:r>
                      <a:r>
                        <a:rPr lang="en-US" altLang="ko-KR" sz="800" baseline="0" dirty="0" smtClean="0"/>
                        <a:t> category(ex. </a:t>
                      </a:r>
                      <a:r>
                        <a:rPr lang="ko-KR" altLang="en-US" sz="800" baseline="0" dirty="0" smtClean="0"/>
                        <a:t>오늘의 연재</a:t>
                      </a:r>
                      <a:r>
                        <a:rPr lang="en-US" altLang="ko-KR" sz="800" baseline="0" dirty="0" smtClean="0"/>
                        <a:t>(Official author) or </a:t>
                      </a:r>
                      <a:r>
                        <a:rPr lang="ko-KR" altLang="en-US" sz="800" baseline="0" dirty="0" smtClean="0"/>
                        <a:t>연령대</a:t>
                      </a:r>
                      <a:r>
                        <a:rPr lang="en-US" altLang="ko-KR" sz="800" baseline="0" dirty="0" smtClean="0"/>
                        <a:t>-</a:t>
                      </a:r>
                      <a:r>
                        <a:rPr lang="ko-KR" altLang="en-US" sz="800" baseline="0" dirty="0" smtClean="0"/>
                        <a:t>리그등급</a:t>
                      </a:r>
                      <a:r>
                        <a:rPr lang="en-US" altLang="ko-KR" sz="800" baseline="0" dirty="0" smtClean="0"/>
                        <a:t>(age group – league))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연재요일</a:t>
                      </a:r>
                      <a:r>
                        <a:rPr lang="en-US" altLang="ko-KR" sz="800" dirty="0" smtClean="0"/>
                        <a:t>(series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day</a:t>
                      </a:r>
                      <a:r>
                        <a:rPr lang="en-US" altLang="ko-KR" sz="800" baseline="0" dirty="0" smtClean="0"/>
                        <a:t> of the week)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조회수</a:t>
                      </a:r>
                      <a:r>
                        <a:rPr lang="en-US" altLang="ko-KR" sz="800" baseline="0" dirty="0" smtClean="0"/>
                        <a:t>(hits no)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no)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Book</a:t>
                      </a:r>
                      <a:r>
                        <a:rPr lang="en-US" altLang="ko-KR" sz="800" baseline="0" dirty="0" smtClean="0"/>
                        <a:t>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edit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button.</a:t>
                      </a:r>
                      <a:r>
                        <a:rPr lang="en-US" altLang="ko-KR" sz="800" baseline="0" dirty="0" smtClean="0"/>
                        <a:t> When clicked moves to [</a:t>
                      </a:r>
                      <a:r>
                        <a:rPr lang="en-US" altLang="ko-KR" sz="800" baseline="0" dirty="0" smtClean="0"/>
                        <a:t>my-book-</a:t>
                      </a:r>
                      <a:r>
                        <a:rPr lang="en-US" altLang="ko-KR" sz="800" baseline="0" smtClean="0"/>
                        <a:t>detail_edit]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줄거리</a:t>
                      </a:r>
                      <a:r>
                        <a:rPr lang="en-US" altLang="ko-KR" sz="800" dirty="0" smtClean="0"/>
                        <a:t>(introduce)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연재목록</a:t>
                      </a:r>
                      <a:r>
                        <a:rPr lang="en-US" altLang="ko-KR" sz="800" dirty="0" smtClean="0"/>
                        <a:t>(episode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공지사항</a:t>
                      </a:r>
                      <a:r>
                        <a:rPr lang="en-US" altLang="ko-KR" sz="800" baseline="0" dirty="0" smtClean="0"/>
                        <a:t>(announcement)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임시저장</a:t>
                      </a:r>
                      <a:r>
                        <a:rPr lang="en-US" altLang="ko-KR" sz="800" baseline="0" dirty="0" smtClean="0"/>
                        <a:t>(temporary save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)tab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button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Default is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alignment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– </a:t>
                      </a:r>
                      <a:r>
                        <a:rPr lang="ko-KR" altLang="en-US" sz="800" dirty="0" err="1" smtClean="0"/>
                        <a:t>최신순</a:t>
                      </a:r>
                      <a:r>
                        <a:rPr lang="en-US" altLang="ko-KR" sz="800" dirty="0" smtClean="0"/>
                        <a:t>(in recent order):</a:t>
                      </a:r>
                      <a:r>
                        <a:rPr lang="en-US" altLang="ko-KR" sz="800" baseline="0" dirty="0" smtClean="0"/>
                        <a:t>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descending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– </a:t>
                      </a:r>
                      <a:r>
                        <a:rPr lang="ko-KR" altLang="en-US" sz="800" baseline="0" dirty="0" err="1" smtClean="0"/>
                        <a:t>첫편부터</a:t>
                      </a:r>
                      <a:r>
                        <a:rPr lang="en-US" altLang="ko-KR" sz="800" baseline="0" dirty="0" smtClean="0"/>
                        <a:t>(from the first episode):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- 10</a:t>
                      </a:r>
                      <a:r>
                        <a:rPr lang="en-US" altLang="ko-KR" sz="800" baseline="0" dirty="0" smtClean="0"/>
                        <a:t> each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exposed,</a:t>
                      </a:r>
                      <a:r>
                        <a:rPr lang="en-US" altLang="ko-KR" sz="800" baseline="0" dirty="0" smtClean="0"/>
                        <a:t> if over 10 episodes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shows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composition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: Episode no,  </a:t>
                      </a:r>
                      <a:r>
                        <a:rPr lang="ko-KR" altLang="en-US" sz="800" dirty="0" smtClean="0"/>
                        <a:t>제목</a:t>
                      </a:r>
                      <a:r>
                        <a:rPr lang="en-US" altLang="ko-KR" sz="800" dirty="0" smtClean="0"/>
                        <a:t>(title), </a:t>
                      </a:r>
                      <a:r>
                        <a:rPr lang="ko-KR" altLang="en-US" sz="800" dirty="0" smtClean="0"/>
                        <a:t>업데이트일</a:t>
                      </a:r>
                      <a:r>
                        <a:rPr lang="en-US" altLang="ko-KR" sz="800" dirty="0" smtClean="0"/>
                        <a:t>(update day), </a:t>
                      </a:r>
                      <a:r>
                        <a:rPr lang="ko-KR" altLang="en-US" sz="800" dirty="0" smtClean="0"/>
                        <a:t>조회수</a:t>
                      </a:r>
                      <a:r>
                        <a:rPr lang="en-US" altLang="ko-KR" sz="800" dirty="0" smtClean="0"/>
                        <a:t>(hits no),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err="1" smtClean="0"/>
                        <a:t>리뷰수</a:t>
                      </a:r>
                      <a:r>
                        <a:rPr lang="en-US" altLang="ko-KR" sz="800" dirty="0" smtClean="0"/>
                        <a:t>(review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smtClean="0"/>
                        <a:t>가격</a:t>
                      </a:r>
                      <a:r>
                        <a:rPr lang="en-US" altLang="ko-KR" sz="800" dirty="0" smtClean="0"/>
                        <a:t>(price), </a:t>
                      </a:r>
                      <a:r>
                        <a:rPr lang="ko-KR" altLang="en-US" sz="800" dirty="0" smtClean="0"/>
                        <a:t>관리</a:t>
                      </a:r>
                      <a:r>
                        <a:rPr lang="en-US" altLang="ko-KR" sz="800" dirty="0" smtClean="0"/>
                        <a:t>(manage)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button(edit/delete)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- When mouse is on 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row, corresponding row’s shadow</a:t>
                      </a:r>
                      <a:r>
                        <a:rPr lang="en-US" altLang="ko-KR" sz="8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If the episode is free, move to [</a:t>
                      </a:r>
                      <a:r>
                        <a:rPr lang="en-US" altLang="ko-KR" sz="800" baseline="0" dirty="0" err="1" smtClean="0"/>
                        <a:t>episode_detail</a:t>
                      </a:r>
                      <a:r>
                        <a:rPr lang="en-US" altLang="ko-KR" sz="800" baseline="0" dirty="0" smtClean="0"/>
                        <a:t>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edit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“delete?” 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shows.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Write</a:t>
                      </a:r>
                      <a:r>
                        <a:rPr lang="en-US" altLang="ko-KR" sz="900" baseline="0" dirty="0" smtClean="0"/>
                        <a:t>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moves to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‘work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upload’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numbering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3" name="TextBox 182"/>
          <p:cNvSpPr txBox="1"/>
          <p:nvPr/>
        </p:nvSpPr>
        <p:spPr>
          <a:xfrm>
            <a:off x="4240396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84" name="타원 183"/>
          <p:cNvSpPr/>
          <p:nvPr/>
        </p:nvSpPr>
        <p:spPr>
          <a:xfrm>
            <a:off x="4150396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4003568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4619070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-18520" y="54421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1168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05199"/>
              </p:ext>
            </p:extLst>
          </p:nvPr>
        </p:nvGraphicFramePr>
        <p:xfrm>
          <a:off x="6084168" y="957282"/>
          <a:ext cx="2784866" cy="41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“등록 된 공지사항이 없습니다</a:t>
                      </a:r>
                      <a:r>
                        <a:rPr lang="en-US" altLang="ko-KR" sz="1000" dirty="0" smtClean="0"/>
                        <a:t>.” (“No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hits no,</a:t>
                      </a:r>
                      <a:r>
                        <a:rPr lang="en-US" altLang="ko-KR" sz="1000" baseline="0" dirty="0" smtClean="0"/>
                        <a:t> manage 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(“delete?”)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7" name="직사각형 66"/>
          <p:cNvSpPr/>
          <p:nvPr/>
        </p:nvSpPr>
        <p:spPr>
          <a:xfrm>
            <a:off x="4762032" y="1910228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63704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851920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987824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87" name="직사각형 86"/>
          <p:cNvSpPr/>
          <p:nvPr/>
        </p:nvSpPr>
        <p:spPr>
          <a:xfrm>
            <a:off x="4762032" y="4809392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91" name="직사각형 90"/>
          <p:cNvSpPr/>
          <p:nvPr/>
        </p:nvSpPr>
        <p:spPr>
          <a:xfrm>
            <a:off x="298782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2987824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70790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707904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58203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0" name="표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84450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1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6575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69501"/>
              </p:ext>
            </p:extLst>
          </p:nvPr>
        </p:nvGraphicFramePr>
        <p:xfrm>
          <a:off x="6084168" y="957282"/>
          <a:ext cx="2784866" cy="378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</a:t>
                      </a:r>
                      <a:r>
                        <a:rPr lang="en-US" altLang="ko-KR" sz="1000" baseline="0" dirty="0" smtClean="0"/>
                        <a:t> there are no t</a:t>
                      </a:r>
                      <a:r>
                        <a:rPr lang="en-US" altLang="ko-KR" sz="1000" dirty="0" smtClean="0"/>
                        <a:t>emporary save texts, guidance message exposed</a:t>
                      </a:r>
                      <a:r>
                        <a:rPr lang="ko-KR" altLang="en-US" sz="1000" dirty="0" smtClean="0"/>
                        <a:t> “임시저장 된 글이 없습니다</a:t>
                      </a:r>
                      <a:r>
                        <a:rPr lang="en-US" altLang="ko-KR" sz="1000" dirty="0" smtClean="0"/>
                        <a:t>.” (“no temporary save</a:t>
                      </a:r>
                      <a:r>
                        <a:rPr lang="en-US" altLang="ko-KR" sz="1000" baseline="0" dirty="0" smtClean="0"/>
                        <a:t> texts</a:t>
                      </a:r>
                      <a:r>
                        <a:rPr lang="en-US" altLang="ko-KR" sz="1000" dirty="0" smtClean="0"/>
                        <a:t>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over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manage </a:t>
                      </a:r>
                      <a:r>
                        <a:rPr lang="en-US" altLang="ko-KR" sz="1000" baseline="0" dirty="0" smtClean="0"/>
                        <a:t>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“delete?”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임시저장 </a:t>
            </a:r>
            <a:r>
              <a:rPr lang="ko-KR" altLang="en-US" sz="800" dirty="0">
                <a:solidFill>
                  <a:schemeClr val="tx1"/>
                </a:solidFill>
              </a:rPr>
              <a:t>된 </a:t>
            </a:r>
            <a:r>
              <a:rPr lang="ko-KR" altLang="en-US" sz="800" dirty="0" smtClean="0">
                <a:solidFill>
                  <a:schemeClr val="tx1"/>
                </a:solidFill>
              </a:rPr>
              <a:t>글이 </a:t>
            </a:r>
            <a:r>
              <a:rPr lang="ko-KR" altLang="en-US" sz="800" dirty="0">
                <a:solidFill>
                  <a:schemeClr val="tx1"/>
                </a:solidFill>
              </a:rPr>
              <a:t>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60735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11382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3589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7599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유년의 상처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63589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97599" y="437827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신세계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63589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9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94" name="타원 93"/>
          <p:cNvSpPr/>
          <p:nvPr/>
        </p:nvSpPr>
        <p:spPr>
          <a:xfrm>
            <a:off x="1819089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62669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타원 11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462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39453"/>
              </p:ext>
            </p:extLst>
          </p:nvPr>
        </p:nvGraphicFramePr>
        <p:xfrm>
          <a:off x="5724128" y="680627"/>
          <a:ext cx="3419872" cy="5643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31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price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 select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box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무료</a:t>
                      </a:r>
                      <a:r>
                        <a:rPr lang="en-US" altLang="ko-KR" sz="900" dirty="0" smtClean="0"/>
                        <a:t>(free)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1</a:t>
                      </a:r>
                      <a:r>
                        <a:rPr lang="ko-KR" altLang="en-US" sz="900" dirty="0" smtClean="0"/>
                        <a:t>쿠폰</a:t>
                      </a:r>
                      <a:r>
                        <a:rPr lang="en-US" altLang="ko-KR" sz="900" dirty="0" smtClean="0"/>
                        <a:t>(by charge(1 coupon))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Episode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1~6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are set so that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by charge function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doesn’t work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author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level</a:t>
                      </a:r>
                      <a:r>
                        <a:rPr lang="en-US" altLang="ko-KR" sz="900" baseline="0" dirty="0" smtClean="0"/>
                        <a:t> is </a:t>
                      </a:r>
                      <a:r>
                        <a:rPr lang="en-US" altLang="ko-KR" sz="900" dirty="0" smtClean="0"/>
                        <a:t>challenge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League, only free is exposed</a:t>
                      </a:r>
                      <a:r>
                        <a:rPr lang="en-US" altLang="ko-KR" sz="900" baseline="0" dirty="0" smtClean="0"/>
                        <a:t> as an option. For challenge league, by charge selling is impossible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under 30</a:t>
                      </a:r>
                      <a:r>
                        <a:rPr lang="en-US" altLang="ko-KR" sz="900" baseline="0" dirty="0" smtClean="0"/>
                        <a:t> characters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under 3,000 characters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As</a:t>
                      </a:r>
                      <a:r>
                        <a:rPr lang="en-US" altLang="ko-KR" sz="900" baseline="0" dirty="0" smtClean="0"/>
                        <a:t> user inputs text, no of input characters are automatically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등록완료</a:t>
                      </a:r>
                      <a:r>
                        <a:rPr lang="en-US" altLang="ko-KR" sz="900" dirty="0" smtClean="0"/>
                        <a:t>(Upload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completion)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button.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When clicked,</a:t>
                      </a:r>
                      <a:r>
                        <a:rPr lang="en-US" altLang="ko-KR" sz="900" baseline="0" dirty="0" smtClean="0"/>
                        <a:t> new episode uploaded to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series list.</a:t>
                      </a:r>
                      <a:r>
                        <a:rPr lang="en-US" altLang="ko-KR" sz="900" baseline="0" dirty="0" smtClean="0"/>
                        <a:t> Moves to</a:t>
                      </a:r>
                      <a:r>
                        <a:rPr lang="en-US" altLang="ko-KR" sz="900" dirty="0" smtClean="0"/>
                        <a:t> [</a:t>
                      </a:r>
                      <a:r>
                        <a:rPr lang="en-US" altLang="ko-KR" sz="900" baseline="0" dirty="0" smtClean="0"/>
                        <a:t>individual work page]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Even while writing,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 save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function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When clicked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corresponding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contents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save. Alert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popup window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shows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“작성 중인 글이 </a:t>
                      </a:r>
                      <a:r>
                        <a:rPr lang="ko-KR" altLang="en-US" sz="900" dirty="0" err="1" smtClean="0">
                          <a:solidFill>
                            <a:srgbClr val="FF0000"/>
                          </a:solidFill>
                        </a:rPr>
                        <a:t>임시저장되었습니다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.”(“Text that was being written was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temporarily saved.”)</a:t>
                      </a:r>
                      <a:endParaRPr lang="ko-KR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취소</a:t>
                      </a:r>
                      <a:r>
                        <a:rPr lang="en-US" altLang="ko-KR" sz="900" dirty="0" smtClean="0"/>
                        <a:t>(cancel)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alert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 </a:t>
                      </a:r>
                      <a:r>
                        <a:rPr lang="ko-KR" altLang="en-US" sz="900" dirty="0" smtClean="0"/>
                        <a:t>”작성 중인 글을 </a:t>
                      </a:r>
                      <a:r>
                        <a:rPr lang="ko-KR" altLang="en-US" sz="900" dirty="0" err="1" smtClean="0"/>
                        <a:t>임시저장하시겠습니까</a:t>
                      </a:r>
                      <a:r>
                        <a:rPr lang="en-US" altLang="ko-KR" sz="900" dirty="0" smtClean="0"/>
                        <a:t>?” (”Temporarily save text that was being written?”)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temporary save,</a:t>
                      </a:r>
                      <a:r>
                        <a:rPr lang="en-US" altLang="ko-KR" sz="900" baseline="0" dirty="0" smtClean="0"/>
                        <a:t> then moves to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baseline="0" dirty="0" smtClean="0"/>
                        <a:t>my-book-detail</a:t>
                      </a:r>
                      <a:r>
                        <a:rPr lang="en-US" altLang="ko-KR" sz="900" dirty="0" smtClean="0"/>
                        <a:t>]. cancel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moves</a:t>
                      </a:r>
                      <a:r>
                        <a:rPr lang="en-US" altLang="ko-KR" sz="900" baseline="0" dirty="0" smtClean="0"/>
                        <a:t> to [my-book-detail]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On 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page, when one moves to different menu or browser’s back button is clicked, same alert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popup window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Check</a:t>
                      </a:r>
                      <a:r>
                        <a:rPr lang="en-US" altLang="ko-KR" sz="900" baseline="0" dirty="0" smtClean="0"/>
                        <a:t> when one wants to complete work at c</a:t>
                      </a:r>
                      <a:r>
                        <a:rPr lang="en-US" altLang="ko-KR" sz="900" dirty="0" smtClean="0"/>
                        <a:t>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checked</a:t>
                      </a:r>
                      <a:r>
                        <a:rPr lang="en-US" altLang="ko-KR" sz="900" baseline="0" dirty="0" smtClean="0"/>
                        <a:t> here, when exposed, will have </a:t>
                      </a:r>
                      <a:r>
                        <a:rPr lang="ko-KR" altLang="en-US" sz="900" baseline="0" dirty="0" smtClean="0"/>
                        <a:t>완결</a:t>
                      </a:r>
                      <a:r>
                        <a:rPr lang="en-US" altLang="ko-KR" sz="900" baseline="0" dirty="0" smtClean="0"/>
                        <a:t>(completed) shown at the back of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B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작품 후기</a:t>
                      </a:r>
                      <a:r>
                        <a:rPr lang="en-US" altLang="ko-KR" sz="900" dirty="0" smtClean="0"/>
                        <a:t>(book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epilogue)</a:t>
                      </a:r>
                      <a:r>
                        <a:rPr lang="en-US" altLang="ko-KR" sz="900" baseline="0" dirty="0" smtClean="0"/>
                        <a:t> writing space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164288" y="6475942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58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22649"/>
              </p:ext>
            </p:extLst>
          </p:nvPr>
        </p:nvGraphicFramePr>
        <p:xfrm>
          <a:off x="188822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49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5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02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22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177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692" y="332856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239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39662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63718" y="335452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5686" y="3826006"/>
            <a:ext cx="5040560" cy="1401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76345" y="5301208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92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39662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203678" y="22500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209224" y="382600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9224" y="382600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013741" y="6410750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83" name="타원 82"/>
          <p:cNvSpPr/>
          <p:nvPr/>
        </p:nvSpPr>
        <p:spPr>
          <a:xfrm>
            <a:off x="2834431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537157" y="6410750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85" name="타원 84"/>
          <p:cNvSpPr/>
          <p:nvPr/>
        </p:nvSpPr>
        <p:spPr>
          <a:xfrm>
            <a:off x="1437415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6692" y="2564904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7" name="직사각형 86"/>
          <p:cNvSpPr/>
          <p:nvPr/>
        </p:nvSpPr>
        <p:spPr>
          <a:xfrm>
            <a:off x="827653" y="255295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1791350" y="263687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78968" y="2552952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102262" y="2492896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93" name="타원 92"/>
          <p:cNvSpPr/>
          <p:nvPr/>
        </p:nvSpPr>
        <p:spPr>
          <a:xfrm>
            <a:off x="37050" y="25108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45778" y="32385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586345" y="53012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8794" y="38322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05933"/>
              </p:ext>
            </p:extLst>
          </p:nvPr>
        </p:nvGraphicFramePr>
        <p:xfrm>
          <a:off x="188822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99384"/>
              </p:ext>
            </p:extLst>
          </p:nvPr>
        </p:nvGraphicFramePr>
        <p:xfrm>
          <a:off x="3563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4321303" y="6400793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0" name="타원 99"/>
          <p:cNvSpPr/>
          <p:nvPr/>
        </p:nvSpPr>
        <p:spPr>
          <a:xfrm>
            <a:off x="4320486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349410" y="3085472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07934" y="3094189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072120" y="3093189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2063217" y="30805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11684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0749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107" name="타원 106"/>
          <p:cNvSpPr/>
          <p:nvPr/>
        </p:nvSpPr>
        <p:spPr>
          <a:xfrm>
            <a:off x="208310" y="55282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48334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23991"/>
              </p:ext>
            </p:extLst>
          </p:nvPr>
        </p:nvGraphicFramePr>
        <p:xfrm>
          <a:off x="6084168" y="957282"/>
          <a:ext cx="2784866" cy="2689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</a:t>
                      </a:r>
                      <a:r>
                        <a:rPr lang="en-US" altLang="ko-KR" sz="1000" baseline="0" dirty="0" smtClean="0"/>
                        <a:t> to [my-book-detail]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59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487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0558" y="352304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71" name="직선 연결선 7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827584" y="354900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4020487"/>
            <a:ext cx="5040560" cy="141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940211" y="5445224"/>
            <a:ext cx="1625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2000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03528" y="31409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473090" y="402048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473090" y="402048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1023" y="6327312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84" name="타원 83"/>
          <p:cNvSpPr/>
          <p:nvPr/>
        </p:nvSpPr>
        <p:spPr>
          <a:xfrm>
            <a:off x="1701281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0558" y="2708920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091519" y="2696968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이등변 삼각형 86"/>
          <p:cNvSpPr/>
          <p:nvPr/>
        </p:nvSpPr>
        <p:spPr>
          <a:xfrm flipV="1">
            <a:off x="2055216" y="278089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142834" y="2696968"/>
            <a:ext cx="4154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유료</a:t>
            </a:r>
          </a:p>
        </p:txBody>
      </p:sp>
      <p:sp>
        <p:nvSpPr>
          <p:cNvPr id="91" name="타원 90"/>
          <p:cNvSpPr/>
          <p:nvPr/>
        </p:nvSpPr>
        <p:spPr>
          <a:xfrm>
            <a:off x="300916" y="26548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09644" y="34330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50211" y="54452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32660" y="40267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28966" y="3538811"/>
            <a:ext cx="511679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신세계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79756" y="411499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작품 내용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3477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055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2366128" y="2636912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3277607" y="6327312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585169" y="6317355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2" name="타원 101"/>
          <p:cNvSpPr/>
          <p:nvPr/>
        </p:nvSpPr>
        <p:spPr>
          <a:xfrm>
            <a:off x="45360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613276" y="3229488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71800" y="3238205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335986" y="3237205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75550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4615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1473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2368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38300"/>
              </p:ext>
            </p:extLst>
          </p:nvPr>
        </p:nvGraphicFramePr>
        <p:xfrm>
          <a:off x="5931190" y="692696"/>
          <a:ext cx="3223013" cy="6042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2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LOGO.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clicked, moves to main page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 When not logging in, </a:t>
                      </a:r>
                      <a:r>
                        <a:rPr lang="ko-KR" altLang="en-US" sz="900" dirty="0" smtClean="0"/>
                        <a:t>회원가입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"sign </a:t>
                      </a:r>
                      <a:r>
                        <a:rPr lang="en-US" altLang="ko-KR" sz="900" dirty="0"/>
                        <a:t>up/login" button exposed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Signup button moves to [si</a:t>
                      </a:r>
                      <a:r>
                        <a:rPr lang="en-US" altLang="ko-KR" sz="900" dirty="0"/>
                        <a:t>gnup</a:t>
                      </a:r>
                      <a:r>
                        <a:rPr lang="ko-KR" altLang="en-US" sz="900" baseline="0" dirty="0"/>
                        <a:t>]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Login button moves to [login]</a:t>
                      </a:r>
                      <a:r>
                        <a:rPr lang="en-US" altLang="ko-KR" sz="900" dirty="0"/>
                        <a:t/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when login, </a:t>
                      </a:r>
                      <a:r>
                        <a:rPr lang="ko-KR" altLang="en-US" sz="900" dirty="0" smtClean="0"/>
                        <a:t>로그아웃</a:t>
                      </a:r>
                      <a:r>
                        <a:rPr lang="en-US" altLang="ko-KR" sz="900" dirty="0" smtClean="0"/>
                        <a:t>"</a:t>
                      </a:r>
                      <a:r>
                        <a:rPr lang="en-US" altLang="ko-KR" sz="900" dirty="0"/>
                        <a:t>logout" button exposed</a:t>
                      </a:r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Sear</a:t>
                      </a:r>
                      <a:r>
                        <a:rPr lang="en-US" altLang="ko-KR" sz="900" dirty="0" err="1" smtClean="0"/>
                        <a:t>ch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when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search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word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input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moves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s</a:t>
                      </a:r>
                      <a:r>
                        <a:rPr lang="en-US" altLang="ko-KR" sz="900" dirty="0"/>
                        <a:t>earch</a:t>
                      </a:r>
                      <a:r>
                        <a:rPr lang="ko-KR" altLang="en-US" sz="900" dirty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Ca</a:t>
                      </a:r>
                      <a:r>
                        <a:rPr lang="en-US" altLang="ko-KR" sz="900" dirty="0"/>
                        <a:t>tegory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area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오늘의연재</a:t>
                      </a:r>
                      <a:r>
                        <a:rPr lang="en-US" altLang="ko-KR" sz="900" dirty="0" smtClean="0"/>
                        <a:t>(official</a:t>
                      </a:r>
                      <a:r>
                        <a:rPr lang="en-US" altLang="ko-KR" sz="900" baseline="0" dirty="0" smtClean="0"/>
                        <a:t> author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author </a:t>
                      </a:r>
                      <a:r>
                        <a:rPr lang="en-US" altLang="ko-KR" sz="900" dirty="0" smtClean="0"/>
                        <a:t>&gt; today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err="1" smtClean="0"/>
                        <a:t>league&amp;public</a:t>
                      </a:r>
                      <a:r>
                        <a:rPr lang="en-US" altLang="ko-KR" sz="900" dirty="0" smtClean="0"/>
                        <a:t> contest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커뮤니티</a:t>
                      </a:r>
                      <a:r>
                        <a:rPr lang="en-US" altLang="ko-KR" sz="900" dirty="0" smtClean="0"/>
                        <a:t>(community) : 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community &gt; freeboard</a:t>
                      </a:r>
                      <a:r>
                        <a:rPr lang="en-US" altLang="ko-KR" sz="900" baseline="0" dirty="0" smtClean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Clicking MyPage,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shows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로그인 후 이용해 주세요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”(after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login, use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”(OK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moves to [login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move to [interested-book]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follow the process logic.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900" dirty="0" smtClean="0"/>
                        <a:t>금주의 </a:t>
                      </a:r>
                      <a:r>
                        <a:rPr lang="ko-KR" altLang="en-US" sz="900" dirty="0" err="1" smtClean="0"/>
                        <a:t>인기작</a:t>
                      </a:r>
                      <a:r>
                        <a:rPr lang="en-US" altLang="ko-KR" sz="900" dirty="0" smtClean="0"/>
                        <a:t>(weekly</a:t>
                      </a:r>
                      <a:r>
                        <a:rPr lang="en-US" altLang="ko-KR" sz="900" baseline="0" dirty="0" smtClean="0"/>
                        <a:t> hit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</a:t>
                      </a:r>
                      <a:r>
                        <a:rPr lang="ko-KR" altLang="en-US" sz="900" dirty="0" smtClean="0"/>
                        <a:t>uthor</a:t>
                      </a:r>
                      <a:r>
                        <a:rPr lang="en-US" altLang="ko-KR" sz="900" dirty="0" smtClean="0"/>
                        <a:t>’s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expos</a:t>
                      </a:r>
                      <a:r>
                        <a:rPr lang="ko-KR" altLang="en-US" sz="900" dirty="0"/>
                        <a:t>ed - </a:t>
                      </a:r>
                      <a:r>
                        <a:rPr lang="en-US" altLang="ko-KR" sz="900" dirty="0"/>
                        <a:t>amon</a:t>
                      </a:r>
                      <a:r>
                        <a:rPr lang="ko-KR" altLang="en-US" sz="900" dirty="0"/>
                        <a:t>g a</a:t>
                      </a:r>
                      <a:r>
                        <a:rPr lang="en-US" altLang="ko-KR" sz="900" dirty="0" err="1"/>
                        <a:t>ll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that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admin has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given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a</a:t>
                      </a:r>
                      <a:r>
                        <a:rPr lang="en-US" altLang="ko-KR" sz="900" dirty="0"/>
                        <a:t>uthor</a:t>
                      </a:r>
                      <a:r>
                        <a:rPr lang="ko-KR" altLang="en-US" sz="900" dirty="0"/>
                        <a:t>&gt; </a:t>
                      </a:r>
                      <a:r>
                        <a:rPr lang="en-US" altLang="ko-KR" sz="900" dirty="0"/>
                        <a:t>option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,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a </a:t>
                      </a:r>
                      <a:r>
                        <a:rPr lang="en-US" altLang="ko-KR" sz="900" dirty="0"/>
                        <a:t>week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unit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hits number+interested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/>
                        <a:t>number&gt; </a:t>
                      </a:r>
                      <a:r>
                        <a:rPr lang="en-US" altLang="ko-KR" sz="900" dirty="0"/>
                        <a:t>are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summed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up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and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rank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decided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aseline="0" dirty="0" smtClean="0"/>
                        <a:t>5 books </a:t>
                      </a:r>
                      <a:r>
                        <a:rPr lang="en-US" altLang="ko-KR" sz="900" baseline="0" dirty="0"/>
                        <a:t>each automatic </a:t>
                      </a:r>
                      <a:r>
                        <a:rPr lang="en-US" altLang="x-none" sz="900" baseline="0" dirty="0"/>
                        <a:t>scroll to the </a:t>
                      </a:r>
                      <a:r>
                        <a:rPr lang="en-US" altLang="x-none" sz="900" baseline="0" dirty="0" smtClean="0"/>
                        <a:t>right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When </a:t>
                      </a:r>
                      <a:r>
                        <a:rPr lang="ko-KR" altLang="en-US" sz="900" baseline="0" dirty="0"/>
                        <a:t>clicked, m</a:t>
                      </a:r>
                      <a:r>
                        <a:rPr lang="en-US" altLang="ko-KR" sz="900" baseline="0" dirty="0"/>
                        <a:t>oves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to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corresponding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[</a:t>
                      </a:r>
                      <a:r>
                        <a:rPr lang="ko-KR" altLang="en-US" sz="900" baseline="0" dirty="0"/>
                        <a:t>work view] </a:t>
                      </a:r>
                      <a:r>
                        <a:rPr lang="en-US" altLang="ko-KR" sz="900" baseline="0" dirty="0"/>
                        <a:t>page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Author series </a:t>
                      </a:r>
                      <a:r>
                        <a:rPr lang="en-US" altLang="ko-KR" sz="900" dirty="0" smtClean="0"/>
                        <a:t>books </a:t>
                      </a:r>
                      <a:r>
                        <a:rPr lang="ko-KR" altLang="en-US" sz="900" dirty="0" smtClean="0"/>
                        <a:t>manu</a:t>
                      </a:r>
                      <a:r>
                        <a:rPr lang="en-US" altLang="ko-KR" sz="900" dirty="0"/>
                        <a:t>al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choosing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button</a:t>
                      </a:r>
                      <a:r>
                        <a:rPr lang="ko-KR" altLang="en-US" sz="900" dirty="0"/>
                        <a:t>- </a:t>
                      </a:r>
                      <a:r>
                        <a:rPr lang="en-US" altLang="ko-KR" sz="900" dirty="0"/>
                        <a:t>chosen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5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unit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x-none" sz="900" dirty="0"/>
                        <a:t>Event banner</a:t>
                      </a:r>
                      <a:r>
                        <a:rPr lang="ko-KR" altLang="en-US" sz="900" dirty="0"/>
                        <a:t/>
                      </a:r>
                      <a:br>
                        <a:rPr lang="ko-KR" altLang="en-US" sz="900" dirty="0"/>
                      </a:br>
                      <a:r>
                        <a:rPr lang="en-US" altLang="ko-KR" sz="900" dirty="0"/>
                        <a:t>-</a:t>
                      </a:r>
                      <a:r>
                        <a:rPr lang="en-US" altLang="ko-KR" sz="900" baseline="0" dirty="0"/>
                        <a:t> event banner 3 exposed</a:t>
                      </a:r>
                    </a:p>
                    <a:p>
                      <a:pPr latinLnBrk="1"/>
                      <a:r>
                        <a:rPr lang="en-US" altLang="x-none" sz="900" baseline="0" dirty="0"/>
                        <a:t>- managed at </a:t>
                      </a:r>
                      <a:r>
                        <a:rPr lang="en-US" altLang="x-none" sz="900" baseline="0" dirty="0" smtClean="0"/>
                        <a:t>admin page</a:t>
                      </a:r>
                      <a:endParaRPr lang="en-US" altLang="x-none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 when clicked, moves to link set up at corresponding banner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2123728" y="75619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LOGO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</a:t>
            </a:r>
            <a:r>
              <a:rPr lang="ko-KR" altLang="en-US" sz="900" dirty="0">
                <a:solidFill>
                  <a:schemeClr val="tx1"/>
                </a:solidFill>
              </a:rPr>
              <a:t>원</a:t>
            </a:r>
            <a:r>
              <a:rPr lang="ko-KR" altLang="en-US" sz="900" dirty="0" smtClean="0">
                <a:solidFill>
                  <a:schemeClr val="tx1"/>
                </a:solidFill>
              </a:rPr>
              <a:t>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8239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타원 86"/>
          <p:cNvSpPr/>
          <p:nvPr/>
        </p:nvSpPr>
        <p:spPr>
          <a:xfrm>
            <a:off x="359552" y="8078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091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98375"/>
              </p:ext>
            </p:extLst>
          </p:nvPr>
        </p:nvGraphicFramePr>
        <p:xfrm>
          <a:off x="467544" y="1758414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467544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64606"/>
              </p:ext>
            </p:extLst>
          </p:nvPr>
        </p:nvGraphicFramePr>
        <p:xfrm>
          <a:off x="467544" y="4140035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467544" y="3940491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23528" y="11967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76686" y="25458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411760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627784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843808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23528" y="156631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85" name="Picture 2"/>
          <p:cNvPicPr>
            <a:picLocks noChangeArrowheads="1"/>
          </p:cNvPicPr>
          <p:nvPr/>
        </p:nvPicPr>
        <p:blipFill>
          <a:blip r:embed="rId4" cstate="print"/>
          <a:srcRect l="61610" t="50273" r="17597" b="22436"/>
          <a:stretch>
            <a:fillRect/>
          </a:stretch>
        </p:blipFill>
        <p:spPr bwMode="auto">
          <a:xfrm>
            <a:off x="2483768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/>
          <p:cNvPicPr>
            <a:picLocks noChangeArrowheads="1"/>
          </p:cNvPicPr>
          <p:nvPr/>
        </p:nvPicPr>
        <p:blipFill>
          <a:blip r:embed="rId5" cstate="print"/>
          <a:srcRect l="73988" t="18755" r="5295" b="52940"/>
          <a:stretch>
            <a:fillRect/>
          </a:stretch>
        </p:blipFill>
        <p:spPr bwMode="auto">
          <a:xfrm>
            <a:off x="4499991" y="1806347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rrowheads="1"/>
          </p:cNvPicPr>
          <p:nvPr/>
        </p:nvPicPr>
        <p:blipFill>
          <a:blip r:embed="rId5" cstate="print"/>
          <a:srcRect l="73002" t="67806" r="5295" b="3340"/>
          <a:stretch>
            <a:fillRect/>
          </a:stretch>
        </p:blipFill>
        <p:spPr bwMode="auto">
          <a:xfrm>
            <a:off x="3491880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3"/>
          <p:cNvPicPr>
            <a:picLocks noChangeArrowheads="1"/>
          </p:cNvPicPr>
          <p:nvPr/>
        </p:nvPicPr>
        <p:blipFill>
          <a:blip r:embed="rId6" cstate="print"/>
          <a:srcRect l="73979" t="12325" r="4483" b="58916"/>
          <a:stretch>
            <a:fillRect/>
          </a:stretch>
        </p:blipFill>
        <p:spPr bwMode="auto">
          <a:xfrm>
            <a:off x="1475656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/>
          <p:cNvPicPr>
            <a:picLocks noChangeArrowheads="1"/>
          </p:cNvPicPr>
          <p:nvPr/>
        </p:nvPicPr>
        <p:blipFill>
          <a:blip r:embed="rId7" cstate="print"/>
          <a:srcRect l="73352" t="47324" r="5506" b="13873"/>
          <a:stretch>
            <a:fillRect/>
          </a:stretch>
        </p:blipFill>
        <p:spPr bwMode="auto">
          <a:xfrm>
            <a:off x="467544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99075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직사각형 109"/>
          <p:cNvSpPr/>
          <p:nvPr/>
        </p:nvSpPr>
        <p:spPr>
          <a:xfrm>
            <a:off x="2042691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2629306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923928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609123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2042691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629306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923928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609123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2042691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629306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3923928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609123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2042691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2629306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923928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609123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9552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176686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23928" y="2852936"/>
            <a:ext cx="1656184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1483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81144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945024" y="27510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687514" y="112817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7209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4466"/>
              </p:ext>
            </p:extLst>
          </p:nvPr>
        </p:nvGraphicFramePr>
        <p:xfrm>
          <a:off x="6084168" y="957282"/>
          <a:ext cx="2784866" cy="2464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 완료</a:t>
                      </a:r>
                      <a:r>
                        <a:rPr lang="en-US" altLang="ko-KR" sz="1000" dirty="0" smtClean="0"/>
                        <a:t>(Upload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uploaded to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60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44985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37327" y="625530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025159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69" name="타원 68"/>
          <p:cNvSpPr/>
          <p:nvPr/>
        </p:nvSpPr>
        <p:spPr>
          <a:xfrm>
            <a:off x="29254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7603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552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81" name="타원 80"/>
          <p:cNvSpPr/>
          <p:nvPr/>
        </p:nvSpPr>
        <p:spPr>
          <a:xfrm>
            <a:off x="43580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5971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05461"/>
              </p:ext>
            </p:extLst>
          </p:nvPr>
        </p:nvGraphicFramePr>
        <p:xfrm>
          <a:off x="6084168" y="957282"/>
          <a:ext cx="2784866" cy="2312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61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82770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41183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1" name="타원 70"/>
          <p:cNvSpPr/>
          <p:nvPr/>
        </p:nvSpPr>
        <p:spPr>
          <a:xfrm>
            <a:off x="3141441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8966" y="2636912"/>
            <a:ext cx="1955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휴재 공지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11/03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일은 휴재 합니다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756" y="3213092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 내용</a:t>
            </a: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2956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1177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4585169" y="623032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3" name="타원 82"/>
          <p:cNvSpPr/>
          <p:nvPr/>
        </p:nvSpPr>
        <p:spPr>
          <a:xfrm>
            <a:off x="4608024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41788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67203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78095"/>
              </p:ext>
            </p:extLst>
          </p:nvPr>
        </p:nvGraphicFramePr>
        <p:xfrm>
          <a:off x="6084168" y="957282"/>
          <a:ext cx="2784866" cy="21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충전하기</a:t>
                      </a:r>
                      <a:r>
                        <a:rPr lang="en-US" altLang="ko-KR" sz="1000" dirty="0" smtClean="0"/>
                        <a:t>(Coupon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charge)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coupon_charge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보유 쿠폰</a:t>
                      </a:r>
                      <a:r>
                        <a:rPr lang="en-US" altLang="ko-KR" sz="1000" dirty="0" smtClean="0"/>
                        <a:t>Held</a:t>
                      </a:r>
                      <a:r>
                        <a:rPr lang="en-US" altLang="ko-KR" sz="1000" baseline="0" dirty="0" smtClean="0"/>
                        <a:t> co</a:t>
                      </a:r>
                      <a:r>
                        <a:rPr lang="en-US" altLang="ko-KR" sz="1000" dirty="0" smtClean="0"/>
                        <a:t>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 </a:t>
                      </a:r>
                      <a:r>
                        <a:rPr lang="en-US" altLang="ko-KR" sz="1000" baseline="0" dirty="0" smtClean="0"/>
                        <a:t>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충전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purchase history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충전일</a:t>
                      </a:r>
                      <a:r>
                        <a:rPr lang="en-US" altLang="ko-KR" sz="1000" dirty="0" smtClean="0"/>
                        <a:t>charge date, </a:t>
                      </a:r>
                      <a:r>
                        <a:rPr lang="ko-KR" altLang="en-US" sz="1000" dirty="0" smtClean="0"/>
                        <a:t>충전금액</a:t>
                      </a:r>
                      <a:r>
                        <a:rPr lang="en-US" altLang="ko-KR" sz="1000" dirty="0" smtClean="0"/>
                        <a:t>charge amount, </a:t>
                      </a:r>
                      <a:r>
                        <a:rPr lang="ko-KR" altLang="en-US" sz="1000" dirty="0" smtClean="0"/>
                        <a:t>결제수단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사용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history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사용일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사용금액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amount,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작품명</a:t>
                      </a:r>
                      <a:r>
                        <a:rPr lang="en-US" altLang="ko-KR" sz="1000" dirty="0" smtClean="0"/>
                        <a:t>book name,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명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en-US" altLang="ko-KR" sz="1000" baseline="0" dirty="0" smtClean="0"/>
                        <a:t> 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62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78632" y="2384080"/>
            <a:ext cx="4201380" cy="3925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7981" y="3465006"/>
            <a:ext cx="3623886" cy="772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589" y="3068959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충전 내역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27713" y="4625336"/>
            <a:ext cx="3661571" cy="9999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1915" y="4329101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사용 내역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35896" y="2624861"/>
            <a:ext cx="674257" cy="300083"/>
          </a:xfrm>
          <a:prstGeom prst="roundRect">
            <a:avLst>
              <a:gd name="adj" fmla="val 9447"/>
            </a:avLst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하기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5689" y="3774524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   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2014. 12. 12. 12:12    |    200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신용카드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27714" y="4986070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어둠의 기사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12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바다가 부르는 소리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62076" y="2564904"/>
            <a:ext cx="1697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129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27981" y="346500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50285" y="347828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충전일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2010352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충전금액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2684968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727981" y="462533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50285" y="463861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사용일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1763688" y="463861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</a:t>
            </a:r>
            <a:r>
              <a:rPr lang="ko-KR" altLang="en-US" sz="800" dirty="0"/>
              <a:t>용</a:t>
            </a:r>
            <a:r>
              <a:rPr lang="ko-KR" altLang="en-US" sz="800" dirty="0" smtClean="0"/>
              <a:t>금액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413755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작품 명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275856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err="1" smtClean="0"/>
              <a:t>회차</a:t>
            </a:r>
            <a:r>
              <a:rPr lang="ko-KR" altLang="en-US" sz="800" dirty="0" smtClean="0"/>
              <a:t> 명</a:t>
            </a:r>
            <a:endParaRPr lang="ko-KR" altLang="en-US" sz="800" dirty="0"/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5048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43364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66414" y="5294953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12:13   |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선물하기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타타르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님에게 선물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0546" y="256051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0546" y="33611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82076" y="45353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436886" y="2592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440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r>
                        <a:rPr lang="en-US" altLang="ko-KR" sz="1000" dirty="0" smtClean="0"/>
                        <a:t> &gt; </a:t>
                      </a:r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36522"/>
              </p:ext>
            </p:extLst>
          </p:nvPr>
        </p:nvGraphicFramePr>
        <p:xfrm>
          <a:off x="6084168" y="957282"/>
          <a:ext cx="2784866" cy="12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충전금액 선택</a:t>
                      </a:r>
                      <a:r>
                        <a:rPr lang="en-US" altLang="ko-KR" sz="1000" dirty="0" smtClean="0"/>
                        <a:t>Charge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수단 선택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요청</a:t>
                      </a:r>
                      <a:r>
                        <a:rPr lang="en-US" altLang="ko-KR" sz="1000" dirty="0" smtClean="0"/>
                        <a:t>Payment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en-US" altLang="ko-KR" sz="1000" baseline="0" dirty="0" smtClean="0"/>
                        <a:t>, linked to payment module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63</a:t>
            </a:fld>
            <a:endParaRPr lang="ko-KR" altLang="en-US"/>
          </a:p>
        </p:txBody>
      </p:sp>
      <p:grpSp>
        <p:nvGrpSpPr>
          <p:cNvPr id="45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457" y="214475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71949" y="2576807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금액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14672" y="2936846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3,000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1168744" y="300637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414672" y="3188874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 + 5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5,000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5" name="타원 54"/>
          <p:cNvSpPr/>
          <p:nvPr/>
        </p:nvSpPr>
        <p:spPr>
          <a:xfrm>
            <a:off x="1168744" y="325840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414672" y="3440902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 + 10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10,000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168744" y="3510430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414672" y="3692930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300 + 45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30,000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9" name="타원 58"/>
          <p:cNvSpPr/>
          <p:nvPr/>
        </p:nvSpPr>
        <p:spPr>
          <a:xfrm>
            <a:off x="1168744" y="3762458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414672" y="3944959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500 + 100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50,000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62" name="타원 61"/>
          <p:cNvSpPr/>
          <p:nvPr/>
        </p:nvSpPr>
        <p:spPr>
          <a:xfrm>
            <a:off x="1168744" y="4014487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63444" y="4497069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수단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06167" y="4857108"/>
            <a:ext cx="62068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</a:t>
            </a:r>
          </a:p>
        </p:txBody>
      </p:sp>
      <p:sp>
        <p:nvSpPr>
          <p:cNvPr id="65" name="타원 64"/>
          <p:cNvSpPr/>
          <p:nvPr/>
        </p:nvSpPr>
        <p:spPr>
          <a:xfrm>
            <a:off x="1160239" y="49266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06167" y="5109136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 결제</a:t>
            </a:r>
          </a:p>
        </p:txBody>
      </p:sp>
      <p:sp>
        <p:nvSpPr>
          <p:cNvPr id="67" name="타원 66"/>
          <p:cNvSpPr/>
          <p:nvPr/>
        </p:nvSpPr>
        <p:spPr>
          <a:xfrm>
            <a:off x="1160239" y="517866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087580" y="5961825"/>
            <a:ext cx="1867253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요청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48855" y="2985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8855" y="48366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846850" y="587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5596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06530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4672" y="5337347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계좌 이체</a:t>
            </a:r>
          </a:p>
        </p:txBody>
      </p:sp>
      <p:sp>
        <p:nvSpPr>
          <p:cNvPr id="76" name="타원 75"/>
          <p:cNvSpPr/>
          <p:nvPr/>
        </p:nvSpPr>
        <p:spPr>
          <a:xfrm>
            <a:off x="1168744" y="5406875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091511" y="4889803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문화상품권</a:t>
            </a:r>
          </a:p>
        </p:txBody>
      </p:sp>
      <p:sp>
        <p:nvSpPr>
          <p:cNvPr id="78" name="타원 77"/>
          <p:cNvSpPr/>
          <p:nvPr/>
        </p:nvSpPr>
        <p:spPr>
          <a:xfrm>
            <a:off x="2845583" y="4959331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091511" y="5085184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도서상품권</a:t>
            </a:r>
          </a:p>
        </p:txBody>
      </p:sp>
      <p:sp>
        <p:nvSpPr>
          <p:cNvPr id="80" name="타원 79"/>
          <p:cNvSpPr/>
          <p:nvPr/>
        </p:nvSpPr>
        <p:spPr>
          <a:xfrm>
            <a:off x="2845583" y="515471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091511" y="5301208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무통장 입금</a:t>
            </a:r>
          </a:p>
        </p:txBody>
      </p:sp>
      <p:sp>
        <p:nvSpPr>
          <p:cNvPr id="82" name="타원 81"/>
          <p:cNvSpPr/>
          <p:nvPr/>
        </p:nvSpPr>
        <p:spPr>
          <a:xfrm>
            <a:off x="2845583" y="53707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276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45272"/>
              </p:ext>
            </p:extLst>
          </p:nvPr>
        </p:nvGraphicFramePr>
        <p:xfrm>
          <a:off x="5364088" y="692696"/>
          <a:ext cx="3744416" cy="59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603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작품판매 현황</a:t>
                      </a:r>
                      <a:r>
                        <a:rPr lang="en-US" altLang="ko-KR" sz="1000" dirty="0" smtClean="0"/>
                        <a:t>book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to chosen </a:t>
                      </a: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(year)/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(month) shown.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Even if same episode of same</a:t>
                      </a:r>
                      <a:r>
                        <a:rPr lang="en-US" altLang="ko-KR" sz="1000" baseline="0" dirty="0" smtClean="0"/>
                        <a:t> book, if price, calculation ratios change, they are separately calculated and shown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작품명</a:t>
                      </a:r>
                      <a:r>
                        <a:rPr lang="en-US" altLang="ko-KR" sz="1000" baseline="0" dirty="0" smtClean="0"/>
                        <a:t>book name, </a:t>
                      </a:r>
                      <a:r>
                        <a:rPr lang="ko-KR" altLang="en-US" sz="1000" baseline="0" dirty="0" err="1" smtClean="0"/>
                        <a:t>회차명</a:t>
                      </a:r>
                      <a:r>
                        <a:rPr lang="en-US" altLang="ko-KR" sz="1000" baseline="0" dirty="0" smtClean="0"/>
                        <a:t>Episode name, </a:t>
                      </a:r>
                      <a:r>
                        <a:rPr lang="ko-KR" altLang="en-US" sz="1000" baseline="0" dirty="0" smtClean="0"/>
                        <a:t>단가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)price,  </a:t>
                      </a:r>
                      <a:r>
                        <a:rPr lang="ko-KR" altLang="en-US" sz="1000" baseline="0" dirty="0" err="1" smtClean="0"/>
                        <a:t>판매수</a:t>
                      </a:r>
                      <a:r>
                        <a:rPr lang="en-US" altLang="ko-KR" sz="1000" baseline="0" dirty="0" smtClean="0"/>
                        <a:t>sales numbers, </a:t>
                      </a:r>
                      <a:r>
                        <a:rPr lang="ko-KR" altLang="en-US" sz="1000" baseline="0" dirty="0" smtClean="0"/>
                        <a:t>정산비율</a:t>
                      </a:r>
                      <a:r>
                        <a:rPr lang="en-US" altLang="ko-KR" sz="1000" baseline="0" dirty="0" smtClean="0"/>
                        <a:t>calculation ratio, </a:t>
                      </a:r>
                      <a:r>
                        <a:rPr lang="ko-KR" altLang="en-US" sz="1000" baseline="0" dirty="0" smtClean="0"/>
                        <a:t>정산금액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)calculation amount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 current year/month info 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Year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year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Month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month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 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수익금 잔액 현황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= accumulated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</a:t>
                      </a:r>
                      <a:r>
                        <a:rPr lang="en-US" altLang="ko-KR" sz="1000" dirty="0" smtClean="0"/>
                        <a:t>(Profit Refund 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application form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[</a:t>
                      </a:r>
                      <a:r>
                        <a:rPr lang="en-US" altLang="ko-KR" sz="1000" baseline="0" dirty="0" smtClean="0"/>
                        <a:t>profit-refund]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</a:t>
                      </a:r>
                      <a:r>
                        <a:rPr lang="en-US" altLang="ko-KR" sz="1000" baseline="0" dirty="0" smtClean="0"/>
                        <a:t> under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100,000,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“환급 신청을 위한 수익금 잔액이 부족합니다</a:t>
                      </a:r>
                      <a:r>
                        <a:rPr lang="en-US" altLang="ko-KR" sz="1000" dirty="0" smtClean="0"/>
                        <a:t>.” (“Profits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 lacking for refund application.”)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환급내역</a:t>
                      </a:r>
                      <a:r>
                        <a:rPr lang="en-US" altLang="ko-KR" sz="1000" dirty="0" smtClean="0"/>
                        <a:t>(Refund history)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After refund application is submitted,</a:t>
                      </a:r>
                      <a:r>
                        <a:rPr lang="en-US" altLang="ko-KR" sz="1000" baseline="0" dirty="0" smtClean="0"/>
                        <a:t> if the admin processes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en-US" altLang="ko-KR" sz="1000" baseline="0" dirty="0" smtClean="0"/>
                        <a:t> it’s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en-US" altLang="ko-KR" sz="1000" baseline="0" dirty="0" smtClean="0"/>
                        <a:t> on list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info: </a:t>
                      </a:r>
                      <a:r>
                        <a:rPr lang="ko-KR" altLang="en-US" sz="1000" dirty="0" smtClean="0"/>
                        <a:t>신청일자</a:t>
                      </a:r>
                      <a:r>
                        <a:rPr lang="en-US" altLang="ko-KR" sz="1000" dirty="0" smtClean="0"/>
                        <a:t>application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입금일자</a:t>
                      </a:r>
                      <a:r>
                        <a:rPr lang="en-US" altLang="ko-KR" sz="1000" dirty="0" smtClean="0"/>
                        <a:t>deposit</a:t>
                      </a:r>
                      <a:r>
                        <a:rPr lang="en-US" altLang="ko-KR" sz="1000" baseline="0" dirty="0" smtClean="0"/>
                        <a:t> date, </a:t>
                      </a:r>
                      <a:r>
                        <a:rPr lang="ko-KR" altLang="en-US" sz="1000" baseline="0" dirty="0" smtClean="0"/>
                        <a:t>입금액</a:t>
                      </a:r>
                      <a:r>
                        <a:rPr lang="en-US" altLang="ko-KR" sz="1000" baseline="0" dirty="0" smtClean="0"/>
                        <a:t>deposit amount, </a:t>
                      </a:r>
                      <a:r>
                        <a:rPr lang="ko-KR" altLang="en-US" sz="1000" baseline="0" dirty="0" smtClean="0"/>
                        <a:t>입금은행</a:t>
                      </a:r>
                      <a:r>
                        <a:rPr lang="en-US" altLang="ko-KR" sz="1000" baseline="0" dirty="0" smtClean="0"/>
                        <a:t>deposit bank, </a:t>
                      </a:r>
                      <a:r>
                        <a:rPr lang="ko-KR" altLang="en-US" sz="1000" baseline="0" dirty="0" smtClean="0"/>
                        <a:t>예금주</a:t>
                      </a:r>
                      <a:r>
                        <a:rPr lang="en-US" altLang="ko-KR" sz="1000" baseline="0" dirty="0" smtClean="0"/>
                        <a:t>account holder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79512" y="2146568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작품 판매 현황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11872"/>
              </p:ext>
            </p:extLst>
          </p:nvPr>
        </p:nvGraphicFramePr>
        <p:xfrm>
          <a:off x="146601" y="2499752"/>
          <a:ext cx="4785438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573"/>
                <a:gridCol w="1251562"/>
                <a:gridCol w="576064"/>
                <a:gridCol w="720080"/>
                <a:gridCol w="642586"/>
                <a:gridCol w="797573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회차명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단가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판매수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 비율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정산금액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회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1,800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24</a:t>
                      </a:r>
                      <a:r>
                        <a:rPr lang="ko-KR" altLang="en-US" sz="800" dirty="0" smtClean="0"/>
                        <a:t>화 희망의 나라로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90,000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화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신세계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화 천지개벽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7,500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1979712" y="2132856"/>
            <a:ext cx="792088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이등변 삼각형 73"/>
          <p:cNvSpPr/>
          <p:nvPr/>
        </p:nvSpPr>
        <p:spPr>
          <a:xfrm flipV="1">
            <a:off x="2631280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979712" y="2151899"/>
            <a:ext cx="49885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 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07743" y="2132856"/>
            <a:ext cx="81618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>
          <a:xfrm flipV="1">
            <a:off x="3779912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122890" y="2139313"/>
            <a:ext cx="32573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71800" y="2151899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992742" y="2139313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79512" y="4149080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수익금 정산</a:t>
            </a:r>
          </a:p>
        </p:txBody>
      </p:sp>
      <p:sp>
        <p:nvSpPr>
          <p:cNvPr id="82" name="타원 81"/>
          <p:cNvSpPr/>
          <p:nvPr/>
        </p:nvSpPr>
        <p:spPr>
          <a:xfrm>
            <a:off x="-36512" y="4374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87676"/>
              </p:ext>
            </p:extLst>
          </p:nvPr>
        </p:nvGraphicFramePr>
        <p:xfrm>
          <a:off x="146601" y="5272618"/>
          <a:ext cx="4785440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088"/>
                <a:gridCol w="957088"/>
                <a:gridCol w="957088"/>
                <a:gridCol w="957088"/>
                <a:gridCol w="957088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신청일자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입금액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입금은행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예금주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80826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수익금 잔액 현황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10,200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835696" y="4437113"/>
            <a:ext cx="1075165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환급신청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9512" y="5013176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환급 내역</a:t>
            </a: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85606"/>
              </p:ext>
            </p:extLst>
          </p:nvPr>
        </p:nvGraphicFramePr>
        <p:xfrm>
          <a:off x="9264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5348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38341"/>
              </p:ext>
            </p:extLst>
          </p:nvPr>
        </p:nvGraphicFramePr>
        <p:xfrm>
          <a:off x="9264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17951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44624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72589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201422" y="4664169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smtClean="0"/>
              <a:t>환급 신청은 수익금 잔액이 </a:t>
            </a:r>
            <a:r>
              <a:rPr lang="en-US" altLang="ko-KR" sz="800" b="0" dirty="0" smtClean="0"/>
              <a:t>100,000</a:t>
            </a:r>
            <a:r>
              <a:rPr lang="ko-KR" altLang="en-US" sz="800" b="0" dirty="0" smtClean="0"/>
              <a:t>원 이상 부터 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grpSp>
        <p:nvGrpSpPr>
          <p:cNvPr id="95" name="그룹 94"/>
          <p:cNvGrpSpPr/>
          <p:nvPr/>
        </p:nvGrpSpPr>
        <p:grpSpPr>
          <a:xfrm>
            <a:off x="1639049" y="6525344"/>
            <a:ext cx="1780823" cy="215444"/>
            <a:chOff x="-1808587" y="4867051"/>
            <a:chExt cx="1780823" cy="215444"/>
          </a:xfrm>
        </p:grpSpPr>
        <p:pic>
          <p:nvPicPr>
            <p:cNvPr id="9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91449" y="3789040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3" name="타원 102"/>
          <p:cNvSpPr/>
          <p:nvPr/>
        </p:nvSpPr>
        <p:spPr>
          <a:xfrm>
            <a:off x="1843098" y="20042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032890" y="20005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562401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1663098" y="42568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-36512" y="50664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382401" y="6512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5483" y="24288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835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 &gt;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79614"/>
              </p:ext>
            </p:extLst>
          </p:nvPr>
        </p:nvGraphicFramePr>
        <p:xfrm>
          <a:off x="6323638" y="692696"/>
          <a:ext cx="2784866" cy="52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profit-refund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apply popup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환급신청금액 입력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Refund application 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본명</a:t>
                      </a:r>
                      <a:r>
                        <a:rPr lang="en-US" altLang="ko-KR" sz="1000" dirty="0" smtClean="0"/>
                        <a:t>(Name)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주민번호</a:t>
                      </a:r>
                      <a:r>
                        <a:rPr lang="en-US" altLang="ko-KR" sz="1000" dirty="0" smtClean="0"/>
                        <a:t>(Resident</a:t>
                      </a:r>
                      <a:r>
                        <a:rPr lang="en-US" altLang="ko-KR" sz="1000" baseline="0" dirty="0" smtClean="0"/>
                        <a:t> registration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box. 13characters.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휴대폰</a:t>
                      </a:r>
                      <a:r>
                        <a:rPr lang="en-US" altLang="ko-KR" sz="1000" dirty="0" smtClean="0"/>
                        <a:t>(Cellphone)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(Email)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(Address)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예금주명</a:t>
                      </a:r>
                      <a:r>
                        <a:rPr lang="en-US" altLang="ko-KR" sz="1000" dirty="0" smtClean="0"/>
                        <a:t>(Account</a:t>
                      </a:r>
                      <a:r>
                        <a:rPr lang="en-US" altLang="ko-KR" sz="1000" baseline="0" dirty="0" smtClean="0"/>
                        <a:t> holder 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예금주와의 관계</a:t>
                      </a:r>
                      <a:r>
                        <a:rPr lang="en-US" altLang="ko-KR" sz="1000" dirty="0" smtClean="0"/>
                        <a:t>(Relationship with account holder)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본인</a:t>
                      </a:r>
                      <a:r>
                        <a:rPr lang="en-US" altLang="ko-KR" sz="1000" dirty="0" smtClean="0"/>
                        <a:t>(Self)/</a:t>
                      </a:r>
                      <a:r>
                        <a:rPr lang="ko-KR" altLang="en-US" sz="1000" dirty="0" smtClean="0"/>
                        <a:t>대리인</a:t>
                      </a:r>
                      <a:r>
                        <a:rPr lang="en-US" altLang="ko-KR" sz="1000" dirty="0" smtClean="0"/>
                        <a:t>(substitute)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은행</a:t>
                      </a:r>
                      <a:r>
                        <a:rPr lang="en-US" altLang="ko-KR" sz="1000" dirty="0" smtClean="0"/>
                        <a:t>(Bank)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우리은행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국민은행</a:t>
                      </a:r>
                      <a:r>
                        <a:rPr lang="en-US" altLang="ko-KR" sz="1000" dirty="0" smtClean="0"/>
                        <a:t>, SC</a:t>
                      </a:r>
                      <a:r>
                        <a:rPr lang="ko-KR" altLang="en-US" sz="1000" dirty="0" smtClean="0"/>
                        <a:t>제일은행</a:t>
                      </a:r>
                      <a:r>
                        <a:rPr lang="en-US" altLang="ko-KR" sz="1000" dirty="0" smtClean="0"/>
                        <a:t>,,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하나은행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대구은행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부산은행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한국시티은행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경남은행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외환은행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신한은행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광주은행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새마을금고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농협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우체국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전북은행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제주은행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계좌번호</a:t>
                      </a:r>
                      <a:r>
                        <a:rPr lang="en-US" altLang="ko-KR" sz="1000" dirty="0" smtClean="0"/>
                        <a:t>(Accoun</a:t>
                      </a:r>
                      <a:r>
                        <a:rPr lang="en-US" altLang="ko-KR" sz="1000" baseline="0" dirty="0" smtClean="0"/>
                        <a:t>t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신청</a:t>
                      </a:r>
                      <a:r>
                        <a:rPr lang="en-US" altLang="ko-KR" sz="1000" dirty="0" smtClean="0"/>
                        <a:t>(application)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there’s an</a:t>
                      </a:r>
                      <a:r>
                        <a:rPr lang="en-US" altLang="ko-KR" sz="1000" baseline="0" dirty="0" smtClean="0"/>
                        <a:t> empty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“</a:t>
                      </a:r>
                      <a:r>
                        <a:rPr lang="ko-KR" altLang="en-US" sz="1000" dirty="0" smtClean="0"/>
                        <a:t>내용을 모두 입력해 주시기 바랍니다</a:t>
                      </a:r>
                      <a:r>
                        <a:rPr lang="en-US" altLang="ko-KR" sz="1000" dirty="0" smtClean="0"/>
                        <a:t>.”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091755" cy="337741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3568" y="908720"/>
            <a:ext cx="4536504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5576" y="98072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환급 신청하기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5576" y="1980377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본명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808546" y="126876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08546" y="395717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708666" y="200633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76" y="4029178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예금주명</a:t>
            </a:r>
            <a:endParaRPr lang="ko-KR" altLang="en-US" sz="8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755576" y="2347271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주민번호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708666" y="2373233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5576" y="268577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휴대폰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708666" y="2711732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5576" y="304854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이메일</a:t>
            </a:r>
            <a:endParaRPr lang="ko-KR" altLang="en-US" sz="800" b="0" dirty="0"/>
          </a:p>
        </p:txBody>
      </p:sp>
      <p:sp>
        <p:nvSpPr>
          <p:cNvPr id="92" name="직사각형 91"/>
          <p:cNvSpPr/>
          <p:nvPr/>
        </p:nvSpPr>
        <p:spPr>
          <a:xfrm>
            <a:off x="1708666" y="307450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5576" y="339457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주소</a:t>
            </a:r>
            <a:endParaRPr lang="ko-KR" altLang="en-US" sz="800" b="0" dirty="0"/>
          </a:p>
        </p:txBody>
      </p:sp>
      <p:sp>
        <p:nvSpPr>
          <p:cNvPr id="94" name="직사각형 93"/>
          <p:cNvSpPr/>
          <p:nvPr/>
        </p:nvSpPr>
        <p:spPr>
          <a:xfrm>
            <a:off x="1708666" y="3420537"/>
            <a:ext cx="315136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42369" y="480983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5576" y="4383549"/>
            <a:ext cx="88678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예금주와의 관계</a:t>
            </a:r>
            <a:endParaRPr lang="ko-KR" altLang="en-US" sz="800" b="0" dirty="0"/>
          </a:p>
        </p:txBody>
      </p:sp>
      <p:sp>
        <p:nvSpPr>
          <p:cNvPr id="97" name="직사각형 96"/>
          <p:cNvSpPr/>
          <p:nvPr/>
        </p:nvSpPr>
        <p:spPr>
          <a:xfrm>
            <a:off x="1708666" y="442864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선택해주세요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이등변 삼각형 97"/>
          <p:cNvSpPr/>
          <p:nvPr/>
        </p:nvSpPr>
        <p:spPr>
          <a:xfrm flipV="1">
            <a:off x="2672363" y="451257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5576" y="481360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계좌번호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1708666" y="4800876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은행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이등변 삼각형 100"/>
          <p:cNvSpPr/>
          <p:nvPr/>
        </p:nvSpPr>
        <p:spPr>
          <a:xfrm flipV="1">
            <a:off x="2672363" y="491971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110795" y="5436761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신청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808546" y="1844824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1708666" y="4029178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5576" y="1412776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환급신청 금액</a:t>
            </a:r>
            <a:endParaRPr lang="ko-KR" altLang="en-US" sz="800" b="0" dirty="0"/>
          </a:p>
        </p:txBody>
      </p:sp>
      <p:sp>
        <p:nvSpPr>
          <p:cNvPr id="106" name="직사각형 105"/>
          <p:cNvSpPr/>
          <p:nvPr/>
        </p:nvSpPr>
        <p:spPr>
          <a:xfrm>
            <a:off x="1708666" y="141277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32040" y="90872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19872" y="141277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/ 300,100 </a:t>
            </a:r>
            <a:r>
              <a:rPr lang="ko-KR" altLang="en-US" sz="800" b="0" dirty="0" smtClean="0"/>
              <a:t>원 </a:t>
            </a:r>
            <a:r>
              <a:rPr lang="en-US" altLang="ko-KR" sz="800" b="0" dirty="0" smtClean="0"/>
              <a:t>)</a:t>
            </a:r>
            <a:endParaRPr lang="ko-KR" altLang="en-US" sz="800" b="0" dirty="0"/>
          </a:p>
        </p:txBody>
      </p:sp>
      <p:sp>
        <p:nvSpPr>
          <p:cNvPr id="109" name="타원 108"/>
          <p:cNvSpPr/>
          <p:nvPr/>
        </p:nvSpPr>
        <p:spPr>
          <a:xfrm>
            <a:off x="575576" y="8309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4770032" y="795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62357" y="12327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484534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484534" y="22832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484534" y="2658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484534" y="304854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484534" y="34582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484534" y="40669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583688" y="44011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484534" y="49199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879832" y="46531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71720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3417804" y="13393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528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963904"/>
              </p:ext>
            </p:extLst>
          </p:nvPr>
        </p:nvGraphicFramePr>
        <p:xfrm>
          <a:off x="6084168" y="957282"/>
          <a:ext cx="2784866" cy="470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 </a:t>
                      </a: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member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withdraw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</a:t>
                      </a:r>
                      <a:r>
                        <a:rPr lang="en-US" altLang="ko-KR" sz="1000" baseline="0" dirty="0" smtClean="0"/>
                        <a:t> chosen,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member_withdraw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member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sheet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If signing</a:t>
                      </a:r>
                      <a:r>
                        <a:rPr lang="en-US" altLang="ko-KR" sz="1000" baseline="0" dirty="0" smtClean="0"/>
                        <a:t> up, input values are shown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성인인증</a:t>
                      </a:r>
                      <a:r>
                        <a:rPr lang="en-US" altLang="ko-KR" sz="1000" dirty="0" smtClean="0"/>
                        <a:t>(adults</a:t>
                      </a:r>
                      <a:r>
                        <a:rPr lang="en-US" altLang="ko-KR" sz="1000" baseline="0" dirty="0" smtClean="0"/>
                        <a:t> verification)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Whether 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verification was done or not is shown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verified, </a:t>
                      </a:r>
                      <a:r>
                        <a:rPr lang="ko-KR" altLang="en-US" sz="1000" baseline="0" dirty="0" smtClean="0"/>
                        <a:t>인증완료</a:t>
                      </a:r>
                      <a:r>
                        <a:rPr lang="en-US" altLang="ko-KR" sz="1000" baseline="0" dirty="0" smtClean="0"/>
                        <a:t>(‘verification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’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not verified,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작품연람을</a:t>
                      </a:r>
                      <a:r>
                        <a:rPr lang="ko-KR" altLang="en-US" sz="1000" baseline="0" dirty="0" smtClean="0"/>
                        <a:t> 위해 성인 인증을 해주세요</a:t>
                      </a:r>
                      <a:r>
                        <a:rPr lang="en-US" altLang="ko-KR" sz="1000" baseline="0" dirty="0" smtClean="0"/>
                        <a:t>(‘please verify that you’re an adult for viewing book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인증하기</a:t>
                      </a:r>
                      <a:r>
                        <a:rPr lang="en-US" altLang="ko-KR" sz="1000" dirty="0" smtClean="0"/>
                        <a:t>(Verify)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mobile verification process carried out (KMB process used)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변경내용 저장 버튼</a:t>
                      </a:r>
                      <a:r>
                        <a:rPr lang="en-US" altLang="ko-KR" sz="1000" dirty="0" smtClean="0"/>
                        <a:t>(Change</a:t>
                      </a:r>
                      <a:r>
                        <a:rPr lang="en-US" altLang="ko-KR" sz="1000" baseline="0" dirty="0" smtClean="0"/>
                        <a:t>d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changed info saved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shown.</a:t>
                      </a:r>
                      <a:r>
                        <a:rPr lang="en-US" altLang="ko-KR" sz="1000" baseline="0" dirty="0" smtClean="0"/>
                        <a:t> Messages “</a:t>
                      </a:r>
                      <a:r>
                        <a:rPr lang="ko-KR" altLang="en-US" sz="1000" baseline="0" dirty="0" smtClean="0"/>
                        <a:t>저장이 완료되었습니다</a:t>
                      </a:r>
                      <a:r>
                        <a:rPr lang="en-US" altLang="ko-KR" sz="1000" baseline="0" dirty="0" smtClean="0"/>
                        <a:t>.” when </a:t>
                      </a:r>
                      <a:r>
                        <a:rPr lang="en-US" altLang="ko-KR" sz="1000" baseline="0" dirty="0" err="1" smtClean="0"/>
                        <a:t>cliced</a:t>
                      </a:r>
                      <a:r>
                        <a:rPr lang="en-US" altLang="ko-KR" sz="1000" baseline="0" dirty="0" smtClean="0"/>
                        <a:t> the “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”(check) button, closed the popup.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3528" y="2348880"/>
            <a:ext cx="4428512" cy="45091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01996"/>
              </p:ext>
            </p:extLst>
          </p:nvPr>
        </p:nvGraphicFramePr>
        <p:xfrm>
          <a:off x="45268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14117"/>
              </p:ext>
            </p:extLst>
          </p:nvPr>
        </p:nvGraphicFramePr>
        <p:xfrm>
          <a:off x="45268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80628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8593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827584" y="579681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/>
            </a:lvl1pPr>
          </a:lstStyle>
          <a:p>
            <a:r>
              <a:rPr lang="ko-KR" altLang="en-US" dirty="0"/>
              <a:t>성인 </a:t>
            </a:r>
            <a:r>
              <a:rPr lang="ko-KR" altLang="en-US" dirty="0" smtClean="0"/>
              <a:t>인증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3279722" y="5777318"/>
            <a:ext cx="1053131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인증 하기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44874" y="6444873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변경내용 저장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584" y="255197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827584" y="29524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827584" y="332994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827584" y="368023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827584" y="40597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98" name="직사각형 97"/>
          <p:cNvSpPr/>
          <p:nvPr/>
        </p:nvSpPr>
        <p:spPr>
          <a:xfrm>
            <a:off x="2024080" y="2540944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abcd1234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24080" y="29476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024080" y="332019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타타르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24080" y="3670487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24080" y="407826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27584" y="447232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044213" y="4462575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tatar@tatar.com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59552" y="197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Button"/>
          <p:cNvSpPr>
            <a:spLocks/>
          </p:cNvSpPr>
          <p:nvPr/>
        </p:nvSpPr>
        <p:spPr bwMode="auto">
          <a:xfrm>
            <a:off x="3637424" y="2524870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7" name="Button"/>
          <p:cNvSpPr>
            <a:spLocks/>
          </p:cNvSpPr>
          <p:nvPr/>
        </p:nvSpPr>
        <p:spPr bwMode="auto">
          <a:xfrm>
            <a:off x="3637424" y="3302838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27584" y="516652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27584" y="545456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2010338" y="5138127"/>
            <a:ext cx="2345638" cy="586666"/>
            <a:chOff x="6876257" y="3919676"/>
            <a:chExt cx="2646294" cy="586666"/>
          </a:xfrm>
        </p:grpSpPr>
        <p:sp>
          <p:nvSpPr>
            <p:cNvPr id="111" name="직사각형 110"/>
            <p:cNvSpPr/>
            <p:nvPr/>
          </p:nvSpPr>
          <p:spPr>
            <a:xfrm>
              <a:off x="6876257" y="3919676"/>
              <a:ext cx="124575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1980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219160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921239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694826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19244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남</a:t>
              </a:r>
            </a:p>
          </p:txBody>
        </p:sp>
        <p:sp>
          <p:nvSpPr>
            <p:cNvPr id="116" name="타원 115"/>
            <p:cNvSpPr/>
            <p:nvPr/>
          </p:nvSpPr>
          <p:spPr>
            <a:xfrm>
              <a:off x="802838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27256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</a:t>
              </a:r>
            </a:p>
          </p:txBody>
        </p:sp>
        <p:sp>
          <p:nvSpPr>
            <p:cNvPr id="118" name="이등변 삼각형 117"/>
            <p:cNvSpPr/>
            <p:nvPr/>
          </p:nvSpPr>
          <p:spPr>
            <a:xfrm flipV="1">
              <a:off x="7963477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flipV="1">
              <a:off x="8676456" y="4010669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/>
            <p:cNvSpPr/>
            <p:nvPr/>
          </p:nvSpPr>
          <p:spPr>
            <a:xfrm flipV="1">
              <a:off x="9396536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타원 120"/>
          <p:cNvSpPr/>
          <p:nvPr/>
        </p:nvSpPr>
        <p:spPr>
          <a:xfrm>
            <a:off x="3158009" y="56887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97470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331640" y="635487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24080" y="5812968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인증완료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85576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43120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80083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319013" y="2360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27584" y="4824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044213" y="4814952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01012341234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755596" y="56798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65378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39502"/>
              </p:ext>
            </p:extLst>
          </p:nvPr>
        </p:nvGraphicFramePr>
        <p:xfrm>
          <a:off x="6084168" y="957282"/>
          <a:ext cx="2784866" cy="4015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1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시 주의사항</a:t>
                      </a:r>
                      <a:r>
                        <a:rPr lang="en-US" altLang="ko-KR" sz="1000" dirty="0" smtClean="0"/>
                        <a:t>(Caution</a:t>
                      </a:r>
                      <a:r>
                        <a:rPr lang="en-US" altLang="ko-KR" sz="1000" baseline="0" dirty="0" smtClean="0"/>
                        <a:t> when leaving)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(ID)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패스워드</a:t>
                      </a:r>
                      <a:r>
                        <a:rPr lang="en-US" altLang="ko-KR" sz="1000" dirty="0" smtClean="0"/>
                        <a:t>(PW)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사유</a:t>
                      </a:r>
                      <a:r>
                        <a:rPr lang="en-US" altLang="ko-KR" sz="1000" dirty="0" smtClean="0"/>
                        <a:t>(Leav</a:t>
                      </a:r>
                      <a:r>
                        <a:rPr lang="en-US" altLang="ko-KR" sz="1000" baseline="0" dirty="0" smtClean="0"/>
                        <a:t>e reason)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콘텐츠</a:t>
                      </a:r>
                      <a:r>
                        <a:rPr lang="ko-KR" altLang="en-US" sz="1000" dirty="0" smtClean="0"/>
                        <a:t> 부족 등 이용할 만한 서비스 부족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고객 서비스 불만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시스템 장애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속도저하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잦은 에러 등</a:t>
                      </a:r>
                      <a:r>
                        <a:rPr lang="en-US" altLang="ko-KR" sz="1000" dirty="0" smtClean="0"/>
                        <a:t>) / </a:t>
                      </a:r>
                      <a:r>
                        <a:rPr lang="ko-KR" altLang="en-US" sz="1000" dirty="0" smtClean="0"/>
                        <a:t>개인정보의 노출 우려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기타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(Usable</a:t>
                      </a:r>
                      <a:r>
                        <a:rPr lang="en-US" altLang="ko-KR" sz="1000" baseline="0" dirty="0" smtClean="0"/>
                        <a:t> service lacking such as contents lacking, etc. / customer service complaint / system error (decreased speed, frequent error, etc.) / concerns of personal info leaking / 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</a:t>
                      </a:r>
                      <a:r>
                        <a:rPr lang="en-US" altLang="ko-KR" sz="1000" dirty="0" smtClean="0"/>
                        <a:t>(Leave)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탈퇴하시겠습니까</a:t>
                      </a:r>
                      <a:r>
                        <a:rPr lang="en-US" altLang="ko-KR" sz="1000" dirty="0" smtClean="0"/>
                        <a:t>?“(Leave?) When </a:t>
                      </a:r>
                      <a:r>
                        <a:rPr lang="ko-KR" altLang="en-US" sz="1000" dirty="0" smtClean="0"/>
                        <a:t>확인</a:t>
                      </a:r>
                      <a:r>
                        <a:rPr lang="en-US" altLang="ko-KR" sz="1000" dirty="0" smtClean="0"/>
                        <a:t>(check)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leave processed.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clicked, closed the popup.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moves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my-info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2" name="그룹 33"/>
          <p:cNvGrpSpPr/>
          <p:nvPr/>
        </p:nvGrpSpPr>
        <p:grpSpPr>
          <a:xfrm>
            <a:off x="323530" y="1124744"/>
            <a:ext cx="5244230" cy="5472608"/>
            <a:chOff x="251520" y="836712"/>
            <a:chExt cx="6307693" cy="5688632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36039"/>
              </p:ext>
            </p:extLst>
          </p:nvPr>
        </p:nvGraphicFramePr>
        <p:xfrm>
          <a:off x="452688" y="2060848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_x197050320" descr="EMB0000147cbd2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19046" r="6208" b="3011"/>
          <a:stretch/>
        </p:blipFill>
        <p:spPr bwMode="auto">
          <a:xfrm>
            <a:off x="413528" y="2838890"/>
            <a:ext cx="5023754" cy="3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23529" y="2841839"/>
            <a:ext cx="50887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탈퇴 시 주의사항</a:t>
            </a:r>
            <a:r>
              <a:rPr lang="en-US" altLang="ko-KR" sz="900" dirty="0" smtClean="0"/>
              <a:t>]</a:t>
            </a:r>
          </a:p>
          <a:p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회원탈퇴 시 적립하신 내역이 모두 삭제 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쿠폰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작가 이력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정보 및 회원제 서비스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적립 내용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작품 일체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공공적 성격의 게시물은 탈퇴 후에도 삭제되지 않습니다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smtClean="0"/>
              <a:t>탈퇴 전 직접 삭제하시기 바랍니다</a:t>
            </a:r>
            <a:r>
              <a:rPr lang="en-US" altLang="ko-KR" sz="900" dirty="0" smtClean="0"/>
              <a:t>.)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게시물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자유게시판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감상평에</a:t>
            </a:r>
            <a:r>
              <a:rPr lang="ko-KR" altLang="en-US" sz="900" dirty="0" smtClean="0"/>
              <a:t> 남긴 게시물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기타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커뮤니티 및 작품에 남긴 </a:t>
            </a:r>
            <a:r>
              <a:rPr lang="ko-KR" altLang="en-US" sz="900" dirty="0" err="1" smtClean="0"/>
              <a:t>댓글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의견 등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탈퇴 후 동일한 아이디로 재가입은 불가능합니다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탈퇴하신 후 모든 정보 복구는 불가능합니다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1475656" y="52292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75656" y="551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75656" y="569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21196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93204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528" y="28643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7470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5576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43120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80083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511680" y="249065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8382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cxnSp>
        <p:nvCxnSpPr>
          <p:cNvPr id="13" name="직선 화살표 연결선 12"/>
          <p:cNvCxnSpPr>
            <a:stCxn id="42" idx="2"/>
            <a:endCxn id="47" idx="0"/>
          </p:cNvCxnSpPr>
          <p:nvPr/>
        </p:nvCxnSpPr>
        <p:spPr>
          <a:xfrm>
            <a:off x="971600" y="220486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작품 올리기</a:t>
            </a:r>
            <a:r>
              <a:rPr lang="en-US" altLang="ko-KR" b="1" dirty="0"/>
              <a:t>(upload </a:t>
            </a:r>
            <a:r>
              <a:rPr lang="en-US" altLang="ko-KR" b="1" dirty="0" smtClean="0"/>
              <a:t>work)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button </a:t>
            </a:r>
            <a:r>
              <a:rPr lang="en-US" altLang="ko-KR" b="1" dirty="0" err="1" smtClean="0"/>
              <a:t>porcess</a:t>
            </a:r>
            <a:r>
              <a:rPr lang="en-US" altLang="ko-KR" b="1" dirty="0" smtClean="0"/>
              <a:t> logic</a:t>
            </a:r>
            <a:endParaRPr lang="ko-KR" altLang="en-US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1520" y="1844824"/>
            <a:ext cx="144016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올리기 버튼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tx1"/>
                </a:solidFill>
              </a:rPr>
              <a:t>upload </a:t>
            </a:r>
            <a:r>
              <a:rPr lang="en-US" altLang="ko-KR" sz="800" dirty="0" smtClean="0">
                <a:solidFill>
                  <a:schemeClr val="tx1"/>
                </a:solidFill>
              </a:rPr>
              <a:t>work  button)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359532" y="2564904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Already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have any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books?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8896" y="270892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작품 등록</a:t>
            </a:r>
            <a:r>
              <a:rPr lang="en-US" altLang="ko-KR" sz="800" dirty="0">
                <a:solidFill>
                  <a:schemeClr val="tx1"/>
                </a:solidFill>
              </a:rPr>
              <a:t/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359532" y="3573016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Only 1 book?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60032" y="407707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08896" y="4522331"/>
            <a:ext cx="1152128" cy="62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가장 최신 등록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작품정보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The latest created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08896" y="371703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해당 작품정보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the 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948264" y="3717032"/>
            <a:ext cx="1152128" cy="1080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회차산정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무료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프로세스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Calculate episode no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Free/Charge available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47" idx="2"/>
            <a:endCxn id="50" idx="0"/>
          </p:cNvCxnSpPr>
          <p:nvPr/>
        </p:nvCxnSpPr>
        <p:spPr>
          <a:xfrm>
            <a:off x="971600" y="3212976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7" idx="3"/>
            <a:endCxn id="49" idx="1"/>
          </p:cNvCxnSpPr>
          <p:nvPr/>
        </p:nvCxnSpPr>
        <p:spPr>
          <a:xfrm>
            <a:off x="1583668" y="2888940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0" idx="3"/>
            <a:endCxn id="60" idx="1"/>
          </p:cNvCxnSpPr>
          <p:nvPr/>
        </p:nvCxnSpPr>
        <p:spPr>
          <a:xfrm>
            <a:off x="1583668" y="3897052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0" idx="2"/>
            <a:endCxn id="59" idx="1"/>
          </p:cNvCxnSpPr>
          <p:nvPr/>
        </p:nvCxnSpPr>
        <p:spPr>
          <a:xfrm rot="16200000" flipH="1">
            <a:off x="1534214" y="3658474"/>
            <a:ext cx="612068" cy="173729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60" idx="3"/>
            <a:endCxn id="55" idx="1"/>
          </p:cNvCxnSpPr>
          <p:nvPr/>
        </p:nvCxnSpPr>
        <p:spPr>
          <a:xfrm>
            <a:off x="3861024" y="3897052"/>
            <a:ext cx="999008" cy="36004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59" idx="3"/>
            <a:endCxn id="55" idx="1"/>
          </p:cNvCxnSpPr>
          <p:nvPr/>
        </p:nvCxnSpPr>
        <p:spPr>
          <a:xfrm flipV="1">
            <a:off x="3861024" y="4257092"/>
            <a:ext cx="999008" cy="57606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55" idx="3"/>
            <a:endCxn id="61" idx="1"/>
          </p:cNvCxnSpPr>
          <p:nvPr/>
        </p:nvCxnSpPr>
        <p:spPr>
          <a:xfrm>
            <a:off x="6012160" y="4257092"/>
            <a:ext cx="9361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63414" y="2663334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1635" y="32098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94767" y="439152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80616" y="3635442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28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85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69626"/>
              </p:ext>
            </p:extLst>
          </p:nvPr>
        </p:nvGraphicFramePr>
        <p:xfrm>
          <a:off x="5988714" y="692696"/>
          <a:ext cx="2880320" cy="55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table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for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going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]page</a:t>
                      </a:r>
                      <a:endParaRPr lang="en-US" altLang="ko-KR" sz="900" baseline="0" dirty="0"/>
                    </a:p>
                    <a:p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Corresponding </a:t>
                      </a:r>
                      <a:r>
                        <a:rPr lang="en-US" altLang="ko-KR" sz="90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 weekly best top2 books (book’s image + title + author) shown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Weekly best selection standards: [(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hits no/episode no) + interested book no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+ recommendation no]</a:t>
                      </a:r>
                      <a:endParaRPr lang="en-US" altLang="ko-KR" sz="9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※ when clicking on each books, [</a:t>
                      </a:r>
                      <a:r>
                        <a:rPr lang="en-US" altLang="ko-KR" sz="900" dirty="0" err="1" smtClean="0">
                          <a:solidFill>
                            <a:srgbClr val="0000FF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] page's 'age group select box' and 'league select box' are selected with corresponding lists filled up</a:t>
                      </a:r>
                      <a:endParaRPr lang="ko-KR" altLang="en-US" sz="9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clicked, moves to </a:t>
                      </a:r>
                      <a:r>
                        <a:rPr lang="en-US" altLang="ko-KR" sz="100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mouse is on it, shows messages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”(when clicked, moves to unity-challenge league)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</a:t>
                      </a:r>
                      <a:r>
                        <a:rPr lang="en-US" altLang="ko-KR" sz="1000" dirty="0" smtClean="0"/>
                        <a:t>challenge</a:t>
                      </a:r>
                      <a:r>
                        <a:rPr lang="en-US" altLang="ko-KR" sz="1000" baseline="0" dirty="0" smtClean="0"/>
                        <a:t>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26965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587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12136"/>
              </p:ext>
            </p:extLst>
          </p:nvPr>
        </p:nvGraphicFramePr>
        <p:xfrm>
          <a:off x="5988714" y="692696"/>
          <a:ext cx="2880320" cy="47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5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6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7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76882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Non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12344</TotalTime>
  <Words>10486</Words>
  <Application>Microsoft Office PowerPoint</Application>
  <PresentationFormat>On-screen Show (4:3)</PresentationFormat>
  <Paragraphs>3993</Paragraphs>
  <Slides>67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테마</vt:lpstr>
      <vt:lpstr>Kwebbook User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타타르웹소설 웹사이트 개발 프로젝트</dc:title>
  <dc:creator>posef</dc:creator>
  <cp:lastModifiedBy>Kenny Phong</cp:lastModifiedBy>
  <cp:revision>453</cp:revision>
  <dcterms:created xsi:type="dcterms:W3CDTF">2015-09-22T10:32:25Z</dcterms:created>
  <dcterms:modified xsi:type="dcterms:W3CDTF">2015-12-25T07:32:02Z</dcterms:modified>
</cp:coreProperties>
</file>